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autoCompressPictures="0">
  <p:sldMasterIdLst>
    <p:sldMasterId id="2147483658" r:id="rId1"/>
  </p:sldMasterIdLst>
  <p:notesMasterIdLst>
    <p:notesMasterId r:id="rId21"/>
  </p:notesMasterIdLst>
  <p:sldIdLst>
    <p:sldId id="256" r:id="rId2"/>
    <p:sldId id="292" r:id="rId3"/>
    <p:sldId id="295" r:id="rId4"/>
    <p:sldId id="293" r:id="rId5"/>
    <p:sldId id="258" r:id="rId6"/>
    <p:sldId id="280" r:id="rId7"/>
    <p:sldId id="281" r:id="rId8"/>
    <p:sldId id="260" r:id="rId9"/>
    <p:sldId id="296" r:id="rId10"/>
    <p:sldId id="298" r:id="rId11"/>
    <p:sldId id="302" r:id="rId12"/>
    <p:sldId id="297" r:id="rId13"/>
    <p:sldId id="301" r:id="rId14"/>
    <p:sldId id="303" r:id="rId15"/>
    <p:sldId id="304" r:id="rId16"/>
    <p:sldId id="306" r:id="rId17"/>
    <p:sldId id="309" r:id="rId18"/>
    <p:sldId id="310" r:id="rId19"/>
    <p:sldId id="274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1555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D16F"/>
    <a:srgbClr val="382E59"/>
    <a:srgbClr val="DCD6C1"/>
    <a:srgbClr val="9ED8D2"/>
    <a:srgbClr val="C2E0F4"/>
    <a:srgbClr val="F68723"/>
    <a:srgbClr val="F9B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F9DB543-529C-4DE2-8C88-3E98F067F828}">
  <a:tblStyle styleId="{8F9DB543-529C-4DE2-8C88-3E98F067F828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DF8823A4-CED1-4412-95B4-FA9EDD27A4D2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>
          <a:top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left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4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EE923EC-EB6C-490A-A756-4757302D07EF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98"/>
    <p:restoredTop sz="86531" autoAdjust="0"/>
  </p:normalViewPr>
  <p:slideViewPr>
    <p:cSldViewPr snapToGrid="0">
      <p:cViewPr varScale="1">
        <p:scale>
          <a:sx n="83" d="100"/>
          <a:sy n="83" d="100"/>
        </p:scale>
        <p:origin x="1272" y="288"/>
      </p:cViewPr>
      <p:guideLst>
        <p:guide orient="horz" pos="1620"/>
        <p:guide pos="2880"/>
        <p:guide pos="155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F23534-F73A-4D4A-9608-76582113CCE3}" type="doc">
      <dgm:prSet loTypeId="urn:microsoft.com/office/officeart/2005/8/layout/cycle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1244F8C-F338-A247-B852-3B82056435E6}">
      <dgm:prSet phldrT="[Text]"/>
      <dgm:spPr/>
      <dgm:t>
        <a:bodyPr/>
        <a:lstStyle/>
        <a:p>
          <a:r>
            <a:rPr lang="en-US" dirty="0">
              <a:solidFill>
                <a:srgbClr val="F5D16F"/>
              </a:solidFill>
              <a:latin typeface="Nunito Sans" pitchFamily="2" charset="77"/>
            </a:rPr>
            <a:t>Indeterminate Outcome</a:t>
          </a:r>
        </a:p>
      </dgm:t>
    </dgm:pt>
    <dgm:pt modelId="{19CEF331-98F8-AD45-B898-FFD86B793EA8}" type="parTrans" cxnId="{51D755FA-472B-FB4F-BE5F-5B018E835E2C}">
      <dgm:prSet/>
      <dgm:spPr/>
      <dgm:t>
        <a:bodyPr/>
        <a:lstStyle/>
        <a:p>
          <a:endParaRPr lang="en-US"/>
        </a:p>
      </dgm:t>
    </dgm:pt>
    <dgm:pt modelId="{DA94A093-DC2E-C942-94E7-08E3D757EED8}" type="sibTrans" cxnId="{51D755FA-472B-FB4F-BE5F-5B018E835E2C}">
      <dgm:prSet/>
      <dgm:spPr>
        <a:solidFill>
          <a:srgbClr val="9ED8D2"/>
        </a:solidFill>
        <a:ln>
          <a:solidFill>
            <a:srgbClr val="F5D16F"/>
          </a:solidFill>
        </a:ln>
      </dgm:spPr>
      <dgm:t>
        <a:bodyPr/>
        <a:lstStyle/>
        <a:p>
          <a:endParaRPr lang="en-US"/>
        </a:p>
      </dgm:t>
    </dgm:pt>
    <dgm:pt modelId="{1C2219C7-FC88-004E-8AF8-F5AE966076A0}">
      <dgm:prSet phldrT="[Text]"/>
      <dgm:spPr/>
      <dgm:t>
        <a:bodyPr/>
        <a:lstStyle/>
        <a:p>
          <a:r>
            <a:rPr lang="en-US" dirty="0">
              <a:solidFill>
                <a:srgbClr val="F5D16F"/>
              </a:solidFill>
              <a:latin typeface="Nunito Sans" pitchFamily="2" charset="77"/>
            </a:rPr>
            <a:t>Questionable Vital Sign Improvement</a:t>
          </a:r>
        </a:p>
      </dgm:t>
    </dgm:pt>
    <dgm:pt modelId="{B9E2EC66-8796-444A-B503-E8CCAA01EDB8}" type="parTrans" cxnId="{C2EE57A4-B94A-2C4E-B245-31A08CDAE94A}">
      <dgm:prSet/>
      <dgm:spPr/>
      <dgm:t>
        <a:bodyPr/>
        <a:lstStyle/>
        <a:p>
          <a:endParaRPr lang="en-US"/>
        </a:p>
      </dgm:t>
    </dgm:pt>
    <dgm:pt modelId="{402DEDF8-B2AE-0D49-BDE8-5E61C5FE7BA0}" type="sibTrans" cxnId="{C2EE57A4-B94A-2C4E-B245-31A08CDAE94A}">
      <dgm:prSet/>
      <dgm:spPr>
        <a:solidFill>
          <a:srgbClr val="9ED8D2"/>
        </a:solidFill>
        <a:ln>
          <a:solidFill>
            <a:srgbClr val="F5D16F"/>
          </a:solidFill>
        </a:ln>
      </dgm:spPr>
      <dgm:t>
        <a:bodyPr/>
        <a:lstStyle/>
        <a:p>
          <a:endParaRPr lang="en-US"/>
        </a:p>
      </dgm:t>
    </dgm:pt>
    <dgm:pt modelId="{59B80CB1-4267-3544-9DE7-069E26CBF33B}">
      <dgm:prSet phldrT="[Text]"/>
      <dgm:spPr/>
      <dgm:t>
        <a:bodyPr/>
        <a:lstStyle/>
        <a:p>
          <a:r>
            <a:rPr lang="en-US" dirty="0">
              <a:solidFill>
                <a:srgbClr val="F5D16F"/>
              </a:solidFill>
              <a:latin typeface="Nunito Sans" pitchFamily="2" charset="77"/>
            </a:rPr>
            <a:t>Repeat Procedure</a:t>
          </a:r>
        </a:p>
      </dgm:t>
    </dgm:pt>
    <dgm:pt modelId="{B8F95087-D790-D840-B076-BBD961395C95}" type="parTrans" cxnId="{0864269A-9552-AF4B-83A7-39E03DF5170A}">
      <dgm:prSet/>
      <dgm:spPr/>
      <dgm:t>
        <a:bodyPr/>
        <a:lstStyle/>
        <a:p>
          <a:endParaRPr lang="en-US"/>
        </a:p>
      </dgm:t>
    </dgm:pt>
    <dgm:pt modelId="{193D1D45-9037-254F-9E9D-47D10A478312}" type="sibTrans" cxnId="{0864269A-9552-AF4B-83A7-39E03DF5170A}">
      <dgm:prSet/>
      <dgm:spPr>
        <a:solidFill>
          <a:srgbClr val="9ED8D2"/>
        </a:solidFill>
        <a:ln>
          <a:solidFill>
            <a:srgbClr val="F5D16F"/>
          </a:solidFill>
        </a:ln>
      </dgm:spPr>
      <dgm:t>
        <a:bodyPr/>
        <a:lstStyle/>
        <a:p>
          <a:endParaRPr lang="en-US"/>
        </a:p>
      </dgm:t>
    </dgm:pt>
    <dgm:pt modelId="{BAA85FAE-AFCD-3249-9A53-017F52BE56B4}">
      <dgm:prSet phldrT="[Text]"/>
      <dgm:spPr/>
      <dgm:t>
        <a:bodyPr/>
        <a:lstStyle/>
        <a:p>
          <a:r>
            <a:rPr lang="en-US" dirty="0">
              <a:solidFill>
                <a:srgbClr val="F5D16F"/>
              </a:solidFill>
              <a:latin typeface="Nunito Sans" pitchFamily="2" charset="77"/>
            </a:rPr>
            <a:t>Needle Decompression	</a:t>
          </a:r>
        </a:p>
      </dgm:t>
    </dgm:pt>
    <dgm:pt modelId="{F165C359-311E-5043-A22A-226862F9CB77}" type="parTrans" cxnId="{87518831-FED6-D041-80B0-FA5E72F7F150}">
      <dgm:prSet/>
      <dgm:spPr/>
      <dgm:t>
        <a:bodyPr/>
        <a:lstStyle/>
        <a:p>
          <a:endParaRPr lang="en-US"/>
        </a:p>
      </dgm:t>
    </dgm:pt>
    <dgm:pt modelId="{EDC3C71B-251B-9447-94D1-2FD643ED5F7B}" type="sibTrans" cxnId="{87518831-FED6-D041-80B0-FA5E72F7F150}">
      <dgm:prSet/>
      <dgm:spPr>
        <a:solidFill>
          <a:srgbClr val="9ED8D2"/>
        </a:solidFill>
        <a:ln>
          <a:solidFill>
            <a:srgbClr val="F5D16F"/>
          </a:solidFill>
        </a:ln>
      </dgm:spPr>
      <dgm:t>
        <a:bodyPr/>
        <a:lstStyle/>
        <a:p>
          <a:endParaRPr lang="en-US"/>
        </a:p>
      </dgm:t>
    </dgm:pt>
    <dgm:pt modelId="{28761274-4447-5B43-A76B-7F46243509E8}" type="pres">
      <dgm:prSet presAssocID="{66F23534-F73A-4D4A-9608-76582113CCE3}" presName="cycle" presStyleCnt="0">
        <dgm:presLayoutVars>
          <dgm:dir/>
          <dgm:resizeHandles val="exact"/>
        </dgm:presLayoutVars>
      </dgm:prSet>
      <dgm:spPr/>
    </dgm:pt>
    <dgm:pt modelId="{74F9C379-CD89-C645-ABA9-0682E8A6E191}" type="pres">
      <dgm:prSet presAssocID="{31244F8C-F338-A247-B852-3B82056435E6}" presName="dummy" presStyleCnt="0"/>
      <dgm:spPr/>
    </dgm:pt>
    <dgm:pt modelId="{926F63BC-BC5A-5644-AFB6-62BC94D9CA3B}" type="pres">
      <dgm:prSet presAssocID="{31244F8C-F338-A247-B852-3B82056435E6}" presName="node" presStyleLbl="revTx" presStyleIdx="0" presStyleCnt="4">
        <dgm:presLayoutVars>
          <dgm:bulletEnabled val="1"/>
        </dgm:presLayoutVars>
      </dgm:prSet>
      <dgm:spPr/>
    </dgm:pt>
    <dgm:pt modelId="{8A2EEE87-2499-D947-8383-96043AA821B9}" type="pres">
      <dgm:prSet presAssocID="{DA94A093-DC2E-C942-94E7-08E3D757EED8}" presName="sibTrans" presStyleLbl="node1" presStyleIdx="0" presStyleCnt="4"/>
      <dgm:spPr/>
    </dgm:pt>
    <dgm:pt modelId="{9A3E23BF-42FD-764F-BE08-1220205DD41D}" type="pres">
      <dgm:prSet presAssocID="{1C2219C7-FC88-004E-8AF8-F5AE966076A0}" presName="dummy" presStyleCnt="0"/>
      <dgm:spPr/>
    </dgm:pt>
    <dgm:pt modelId="{21C345AF-8079-2147-86C3-B7E834D2DE73}" type="pres">
      <dgm:prSet presAssocID="{1C2219C7-FC88-004E-8AF8-F5AE966076A0}" presName="node" presStyleLbl="revTx" presStyleIdx="1" presStyleCnt="4">
        <dgm:presLayoutVars>
          <dgm:bulletEnabled val="1"/>
        </dgm:presLayoutVars>
      </dgm:prSet>
      <dgm:spPr/>
    </dgm:pt>
    <dgm:pt modelId="{B410880F-7E43-FF4C-9012-62DCC7942254}" type="pres">
      <dgm:prSet presAssocID="{402DEDF8-B2AE-0D49-BDE8-5E61C5FE7BA0}" presName="sibTrans" presStyleLbl="node1" presStyleIdx="1" presStyleCnt="4"/>
      <dgm:spPr/>
    </dgm:pt>
    <dgm:pt modelId="{3CF5FA13-EC1D-544C-807C-902014C4EDF4}" type="pres">
      <dgm:prSet presAssocID="{59B80CB1-4267-3544-9DE7-069E26CBF33B}" presName="dummy" presStyleCnt="0"/>
      <dgm:spPr/>
    </dgm:pt>
    <dgm:pt modelId="{C68E666D-E49B-B74E-B354-D75D697AFEB4}" type="pres">
      <dgm:prSet presAssocID="{59B80CB1-4267-3544-9DE7-069E26CBF33B}" presName="node" presStyleLbl="revTx" presStyleIdx="2" presStyleCnt="4">
        <dgm:presLayoutVars>
          <dgm:bulletEnabled val="1"/>
        </dgm:presLayoutVars>
      </dgm:prSet>
      <dgm:spPr/>
    </dgm:pt>
    <dgm:pt modelId="{EEEB2113-257F-A04B-BCDE-FABCD52D456B}" type="pres">
      <dgm:prSet presAssocID="{193D1D45-9037-254F-9E9D-47D10A478312}" presName="sibTrans" presStyleLbl="node1" presStyleIdx="2" presStyleCnt="4"/>
      <dgm:spPr/>
    </dgm:pt>
    <dgm:pt modelId="{FE427237-750C-BE4A-92E1-6A0BFB36F026}" type="pres">
      <dgm:prSet presAssocID="{BAA85FAE-AFCD-3249-9A53-017F52BE56B4}" presName="dummy" presStyleCnt="0"/>
      <dgm:spPr/>
    </dgm:pt>
    <dgm:pt modelId="{85330591-4784-4A43-BC99-657193293359}" type="pres">
      <dgm:prSet presAssocID="{BAA85FAE-AFCD-3249-9A53-017F52BE56B4}" presName="node" presStyleLbl="revTx" presStyleIdx="3" presStyleCnt="4">
        <dgm:presLayoutVars>
          <dgm:bulletEnabled val="1"/>
        </dgm:presLayoutVars>
      </dgm:prSet>
      <dgm:spPr/>
    </dgm:pt>
    <dgm:pt modelId="{3C8DC5F7-DFE7-CB40-8F2E-A35AB9D61E37}" type="pres">
      <dgm:prSet presAssocID="{EDC3C71B-251B-9447-94D1-2FD643ED5F7B}" presName="sibTrans" presStyleLbl="node1" presStyleIdx="3" presStyleCnt="4"/>
      <dgm:spPr/>
    </dgm:pt>
  </dgm:ptLst>
  <dgm:cxnLst>
    <dgm:cxn modelId="{E7ACE715-C32B-F842-961E-A2864D3A3366}" type="presOf" srcId="{66F23534-F73A-4D4A-9608-76582113CCE3}" destId="{28761274-4447-5B43-A76B-7F46243509E8}" srcOrd="0" destOrd="0" presId="urn:microsoft.com/office/officeart/2005/8/layout/cycle1"/>
    <dgm:cxn modelId="{BDE62F17-D496-114C-A1AC-3DB0371691CB}" type="presOf" srcId="{DA94A093-DC2E-C942-94E7-08E3D757EED8}" destId="{8A2EEE87-2499-D947-8383-96043AA821B9}" srcOrd="0" destOrd="0" presId="urn:microsoft.com/office/officeart/2005/8/layout/cycle1"/>
    <dgm:cxn modelId="{87518831-FED6-D041-80B0-FA5E72F7F150}" srcId="{66F23534-F73A-4D4A-9608-76582113CCE3}" destId="{BAA85FAE-AFCD-3249-9A53-017F52BE56B4}" srcOrd="3" destOrd="0" parTransId="{F165C359-311E-5043-A22A-226862F9CB77}" sibTransId="{EDC3C71B-251B-9447-94D1-2FD643ED5F7B}"/>
    <dgm:cxn modelId="{CC4AD339-1CE2-B24D-A070-6714B1C10E6F}" type="presOf" srcId="{1C2219C7-FC88-004E-8AF8-F5AE966076A0}" destId="{21C345AF-8079-2147-86C3-B7E834D2DE73}" srcOrd="0" destOrd="0" presId="urn:microsoft.com/office/officeart/2005/8/layout/cycle1"/>
    <dgm:cxn modelId="{C9568F5C-31A7-D74C-8E7B-61F900C9EFE6}" type="presOf" srcId="{59B80CB1-4267-3544-9DE7-069E26CBF33B}" destId="{C68E666D-E49B-B74E-B354-D75D697AFEB4}" srcOrd="0" destOrd="0" presId="urn:microsoft.com/office/officeart/2005/8/layout/cycle1"/>
    <dgm:cxn modelId="{9226EF73-4B49-CE47-8F87-835FFB92F419}" type="presOf" srcId="{193D1D45-9037-254F-9E9D-47D10A478312}" destId="{EEEB2113-257F-A04B-BCDE-FABCD52D456B}" srcOrd="0" destOrd="0" presId="urn:microsoft.com/office/officeart/2005/8/layout/cycle1"/>
    <dgm:cxn modelId="{0864269A-9552-AF4B-83A7-39E03DF5170A}" srcId="{66F23534-F73A-4D4A-9608-76582113CCE3}" destId="{59B80CB1-4267-3544-9DE7-069E26CBF33B}" srcOrd="2" destOrd="0" parTransId="{B8F95087-D790-D840-B076-BBD961395C95}" sibTransId="{193D1D45-9037-254F-9E9D-47D10A478312}"/>
    <dgm:cxn modelId="{C2EE57A4-B94A-2C4E-B245-31A08CDAE94A}" srcId="{66F23534-F73A-4D4A-9608-76582113CCE3}" destId="{1C2219C7-FC88-004E-8AF8-F5AE966076A0}" srcOrd="1" destOrd="0" parTransId="{B9E2EC66-8796-444A-B503-E8CCAA01EDB8}" sibTransId="{402DEDF8-B2AE-0D49-BDE8-5E61C5FE7BA0}"/>
    <dgm:cxn modelId="{C8ADA6BA-C732-3C4F-8B10-1BEC3E943295}" type="presOf" srcId="{EDC3C71B-251B-9447-94D1-2FD643ED5F7B}" destId="{3C8DC5F7-DFE7-CB40-8F2E-A35AB9D61E37}" srcOrd="0" destOrd="0" presId="urn:microsoft.com/office/officeart/2005/8/layout/cycle1"/>
    <dgm:cxn modelId="{E92D2CEA-2F02-044C-AE5C-769BAAAA919A}" type="presOf" srcId="{402DEDF8-B2AE-0D49-BDE8-5E61C5FE7BA0}" destId="{B410880F-7E43-FF4C-9012-62DCC7942254}" srcOrd="0" destOrd="0" presId="urn:microsoft.com/office/officeart/2005/8/layout/cycle1"/>
    <dgm:cxn modelId="{EE369BEB-86E0-AF4F-AD7D-740109F652B4}" type="presOf" srcId="{BAA85FAE-AFCD-3249-9A53-017F52BE56B4}" destId="{85330591-4784-4A43-BC99-657193293359}" srcOrd="0" destOrd="0" presId="urn:microsoft.com/office/officeart/2005/8/layout/cycle1"/>
    <dgm:cxn modelId="{42A287F2-6563-434B-AB94-FE0492F21E39}" type="presOf" srcId="{31244F8C-F338-A247-B852-3B82056435E6}" destId="{926F63BC-BC5A-5644-AFB6-62BC94D9CA3B}" srcOrd="0" destOrd="0" presId="urn:microsoft.com/office/officeart/2005/8/layout/cycle1"/>
    <dgm:cxn modelId="{51D755FA-472B-FB4F-BE5F-5B018E835E2C}" srcId="{66F23534-F73A-4D4A-9608-76582113CCE3}" destId="{31244F8C-F338-A247-B852-3B82056435E6}" srcOrd="0" destOrd="0" parTransId="{19CEF331-98F8-AD45-B898-FFD86B793EA8}" sibTransId="{DA94A093-DC2E-C942-94E7-08E3D757EED8}"/>
    <dgm:cxn modelId="{C5C67E59-0863-A64E-A94D-CA727AD06007}" type="presParOf" srcId="{28761274-4447-5B43-A76B-7F46243509E8}" destId="{74F9C379-CD89-C645-ABA9-0682E8A6E191}" srcOrd="0" destOrd="0" presId="urn:microsoft.com/office/officeart/2005/8/layout/cycle1"/>
    <dgm:cxn modelId="{534E5083-1167-2240-AA0C-C0973E694650}" type="presParOf" srcId="{28761274-4447-5B43-A76B-7F46243509E8}" destId="{926F63BC-BC5A-5644-AFB6-62BC94D9CA3B}" srcOrd="1" destOrd="0" presId="urn:microsoft.com/office/officeart/2005/8/layout/cycle1"/>
    <dgm:cxn modelId="{482608DA-0B81-D444-ADF4-592998D9D81D}" type="presParOf" srcId="{28761274-4447-5B43-A76B-7F46243509E8}" destId="{8A2EEE87-2499-D947-8383-96043AA821B9}" srcOrd="2" destOrd="0" presId="urn:microsoft.com/office/officeart/2005/8/layout/cycle1"/>
    <dgm:cxn modelId="{CC77D4BC-B5AF-B142-8E54-13EB2FF3F424}" type="presParOf" srcId="{28761274-4447-5B43-A76B-7F46243509E8}" destId="{9A3E23BF-42FD-764F-BE08-1220205DD41D}" srcOrd="3" destOrd="0" presId="urn:microsoft.com/office/officeart/2005/8/layout/cycle1"/>
    <dgm:cxn modelId="{0FA904E8-B496-5643-8875-278BFD93C2C4}" type="presParOf" srcId="{28761274-4447-5B43-A76B-7F46243509E8}" destId="{21C345AF-8079-2147-86C3-B7E834D2DE73}" srcOrd="4" destOrd="0" presId="urn:microsoft.com/office/officeart/2005/8/layout/cycle1"/>
    <dgm:cxn modelId="{C3F7F130-E1DB-3D46-AFD1-CD2A36E31D57}" type="presParOf" srcId="{28761274-4447-5B43-A76B-7F46243509E8}" destId="{B410880F-7E43-FF4C-9012-62DCC7942254}" srcOrd="5" destOrd="0" presId="urn:microsoft.com/office/officeart/2005/8/layout/cycle1"/>
    <dgm:cxn modelId="{2F179438-7463-7C4A-AFB3-D1DDFF5D3CC3}" type="presParOf" srcId="{28761274-4447-5B43-A76B-7F46243509E8}" destId="{3CF5FA13-EC1D-544C-807C-902014C4EDF4}" srcOrd="6" destOrd="0" presId="urn:microsoft.com/office/officeart/2005/8/layout/cycle1"/>
    <dgm:cxn modelId="{EBE40FB3-DFC9-D641-BD47-1938815B5A30}" type="presParOf" srcId="{28761274-4447-5B43-A76B-7F46243509E8}" destId="{C68E666D-E49B-B74E-B354-D75D697AFEB4}" srcOrd="7" destOrd="0" presId="urn:microsoft.com/office/officeart/2005/8/layout/cycle1"/>
    <dgm:cxn modelId="{AD3DD74C-97BC-874B-8E4C-D536FA4E868E}" type="presParOf" srcId="{28761274-4447-5B43-A76B-7F46243509E8}" destId="{EEEB2113-257F-A04B-BCDE-FABCD52D456B}" srcOrd="8" destOrd="0" presId="urn:microsoft.com/office/officeart/2005/8/layout/cycle1"/>
    <dgm:cxn modelId="{F9F0506F-1824-8F40-973F-517DA88F61DA}" type="presParOf" srcId="{28761274-4447-5B43-A76B-7F46243509E8}" destId="{FE427237-750C-BE4A-92E1-6A0BFB36F026}" srcOrd="9" destOrd="0" presId="urn:microsoft.com/office/officeart/2005/8/layout/cycle1"/>
    <dgm:cxn modelId="{BDC9347B-088B-C743-9A29-3D6A063B8E3D}" type="presParOf" srcId="{28761274-4447-5B43-A76B-7F46243509E8}" destId="{85330591-4784-4A43-BC99-657193293359}" srcOrd="10" destOrd="0" presId="urn:microsoft.com/office/officeart/2005/8/layout/cycle1"/>
    <dgm:cxn modelId="{EA66C8AE-D7AE-D54C-B964-76910EFB1EC4}" type="presParOf" srcId="{28761274-4447-5B43-A76B-7F46243509E8}" destId="{3C8DC5F7-DFE7-CB40-8F2E-A35AB9D61E37}" srcOrd="11" destOrd="0" presId="urn:microsoft.com/office/officeart/2005/8/layout/cycle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6F63BC-BC5A-5644-AFB6-62BC94D9CA3B}">
      <dsp:nvSpPr>
        <dsp:cNvPr id="0" name=""/>
        <dsp:cNvSpPr/>
      </dsp:nvSpPr>
      <dsp:spPr>
        <a:xfrm>
          <a:off x="3089055" y="88384"/>
          <a:ext cx="1412237" cy="1412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rgbClr val="F5D16F"/>
              </a:solidFill>
              <a:latin typeface="Nunito Sans" pitchFamily="2" charset="77"/>
            </a:rPr>
            <a:t>Indeterminate Outcome</a:t>
          </a:r>
        </a:p>
      </dsp:txBody>
      <dsp:txXfrm>
        <a:off x="3089055" y="88384"/>
        <a:ext cx="1412237" cy="1412237"/>
      </dsp:txXfrm>
    </dsp:sp>
    <dsp:sp modelId="{8A2EEE87-2499-D947-8383-96043AA821B9}">
      <dsp:nvSpPr>
        <dsp:cNvPr id="0" name=""/>
        <dsp:cNvSpPr/>
      </dsp:nvSpPr>
      <dsp:spPr>
        <a:xfrm>
          <a:off x="602466" y="-427"/>
          <a:ext cx="3987638" cy="3987638"/>
        </a:xfrm>
        <a:prstGeom prst="circularArrow">
          <a:avLst>
            <a:gd name="adj1" fmla="val 6906"/>
            <a:gd name="adj2" fmla="val 465665"/>
            <a:gd name="adj3" fmla="val 548100"/>
            <a:gd name="adj4" fmla="val 20586236"/>
            <a:gd name="adj5" fmla="val 8057"/>
          </a:avLst>
        </a:prstGeom>
        <a:solidFill>
          <a:srgbClr val="9ED8D2"/>
        </a:solidFill>
        <a:ln w="25400" cap="flat" cmpd="sng" algn="ctr">
          <a:solidFill>
            <a:srgbClr val="F5D16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C345AF-8079-2147-86C3-B7E834D2DE73}">
      <dsp:nvSpPr>
        <dsp:cNvPr id="0" name=""/>
        <dsp:cNvSpPr/>
      </dsp:nvSpPr>
      <dsp:spPr>
        <a:xfrm>
          <a:off x="3089055" y="2486161"/>
          <a:ext cx="1412237" cy="1412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rgbClr val="F5D16F"/>
              </a:solidFill>
              <a:latin typeface="Nunito Sans" pitchFamily="2" charset="77"/>
            </a:rPr>
            <a:t>Questionable Vital Sign Improvement</a:t>
          </a:r>
        </a:p>
      </dsp:txBody>
      <dsp:txXfrm>
        <a:off x="3089055" y="2486161"/>
        <a:ext cx="1412237" cy="1412237"/>
      </dsp:txXfrm>
    </dsp:sp>
    <dsp:sp modelId="{B410880F-7E43-FF4C-9012-62DCC7942254}">
      <dsp:nvSpPr>
        <dsp:cNvPr id="0" name=""/>
        <dsp:cNvSpPr/>
      </dsp:nvSpPr>
      <dsp:spPr>
        <a:xfrm>
          <a:off x="602466" y="-427"/>
          <a:ext cx="3987638" cy="3987638"/>
        </a:xfrm>
        <a:prstGeom prst="circularArrow">
          <a:avLst>
            <a:gd name="adj1" fmla="val 6906"/>
            <a:gd name="adj2" fmla="val 465665"/>
            <a:gd name="adj3" fmla="val 5948100"/>
            <a:gd name="adj4" fmla="val 4386236"/>
            <a:gd name="adj5" fmla="val 8057"/>
          </a:avLst>
        </a:prstGeom>
        <a:solidFill>
          <a:srgbClr val="9ED8D2"/>
        </a:solidFill>
        <a:ln w="25400" cap="flat" cmpd="sng" algn="ctr">
          <a:solidFill>
            <a:srgbClr val="F5D16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8E666D-E49B-B74E-B354-D75D697AFEB4}">
      <dsp:nvSpPr>
        <dsp:cNvPr id="0" name=""/>
        <dsp:cNvSpPr/>
      </dsp:nvSpPr>
      <dsp:spPr>
        <a:xfrm>
          <a:off x="691278" y="2486161"/>
          <a:ext cx="1412237" cy="1412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rgbClr val="F5D16F"/>
              </a:solidFill>
              <a:latin typeface="Nunito Sans" pitchFamily="2" charset="77"/>
            </a:rPr>
            <a:t>Repeat Procedure</a:t>
          </a:r>
        </a:p>
      </dsp:txBody>
      <dsp:txXfrm>
        <a:off x="691278" y="2486161"/>
        <a:ext cx="1412237" cy="1412237"/>
      </dsp:txXfrm>
    </dsp:sp>
    <dsp:sp modelId="{EEEB2113-257F-A04B-BCDE-FABCD52D456B}">
      <dsp:nvSpPr>
        <dsp:cNvPr id="0" name=""/>
        <dsp:cNvSpPr/>
      </dsp:nvSpPr>
      <dsp:spPr>
        <a:xfrm>
          <a:off x="602466" y="-427"/>
          <a:ext cx="3987638" cy="3987638"/>
        </a:xfrm>
        <a:prstGeom prst="circularArrow">
          <a:avLst>
            <a:gd name="adj1" fmla="val 6906"/>
            <a:gd name="adj2" fmla="val 465665"/>
            <a:gd name="adj3" fmla="val 11348100"/>
            <a:gd name="adj4" fmla="val 9786236"/>
            <a:gd name="adj5" fmla="val 8057"/>
          </a:avLst>
        </a:prstGeom>
        <a:solidFill>
          <a:srgbClr val="9ED8D2"/>
        </a:solidFill>
        <a:ln w="25400" cap="flat" cmpd="sng" algn="ctr">
          <a:solidFill>
            <a:srgbClr val="F5D16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330591-4784-4A43-BC99-657193293359}">
      <dsp:nvSpPr>
        <dsp:cNvPr id="0" name=""/>
        <dsp:cNvSpPr/>
      </dsp:nvSpPr>
      <dsp:spPr>
        <a:xfrm>
          <a:off x="691278" y="88384"/>
          <a:ext cx="1412237" cy="1412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rgbClr val="F5D16F"/>
              </a:solidFill>
              <a:latin typeface="Nunito Sans" pitchFamily="2" charset="77"/>
            </a:rPr>
            <a:t>Needle Decompression	</a:t>
          </a:r>
        </a:p>
      </dsp:txBody>
      <dsp:txXfrm>
        <a:off x="691278" y="88384"/>
        <a:ext cx="1412237" cy="1412237"/>
      </dsp:txXfrm>
    </dsp:sp>
    <dsp:sp modelId="{3C8DC5F7-DFE7-CB40-8F2E-A35AB9D61E37}">
      <dsp:nvSpPr>
        <dsp:cNvPr id="0" name=""/>
        <dsp:cNvSpPr/>
      </dsp:nvSpPr>
      <dsp:spPr>
        <a:xfrm>
          <a:off x="602466" y="-427"/>
          <a:ext cx="3987638" cy="3987638"/>
        </a:xfrm>
        <a:prstGeom prst="circularArrow">
          <a:avLst>
            <a:gd name="adj1" fmla="val 6906"/>
            <a:gd name="adj2" fmla="val 465665"/>
            <a:gd name="adj3" fmla="val 16748100"/>
            <a:gd name="adj4" fmla="val 15186236"/>
            <a:gd name="adj5" fmla="val 8057"/>
          </a:avLst>
        </a:prstGeom>
        <a:solidFill>
          <a:srgbClr val="9ED8D2"/>
        </a:solidFill>
        <a:ln w="25400" cap="flat" cmpd="sng" algn="ctr">
          <a:solidFill>
            <a:srgbClr val="F5D16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jm.org/doi/full/10.1056/NEJMvcm1111468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nejm.org/toc/nejm/368/19" TargetMode="Externa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" name="Google Shape;5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89468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042215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1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200" b="1" dirty="0">
                <a:solidFill>
                  <a:srgbClr val="21212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To Identify the 2</a:t>
            </a:r>
            <a:r>
              <a:rPr lang="en-US" sz="1200" b="1" baseline="30000" dirty="0">
                <a:solidFill>
                  <a:srgbClr val="21212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1200" b="1" dirty="0">
                <a:solidFill>
                  <a:srgbClr val="21212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intercostal Space Mid Clavicular Line, proceed with the following steps</a:t>
            </a:r>
          </a:p>
          <a:p>
            <a:pPr marL="1143000" marR="0" lvl="2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200" dirty="0">
                <a:solidFill>
                  <a:srgbClr val="21212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Identification of the sternal notch (Figure 1)</a:t>
            </a:r>
            <a:endParaRPr lang="en-US" sz="1200" dirty="0">
              <a:solidFill>
                <a:srgbClr val="21212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200" dirty="0">
                <a:solidFill>
                  <a:srgbClr val="21212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Identification of the sternoclavicular joint (Figure 1)</a:t>
            </a:r>
            <a:endParaRPr lang="en-US" sz="1200" dirty="0">
              <a:solidFill>
                <a:srgbClr val="21212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200" dirty="0">
                <a:solidFill>
                  <a:srgbClr val="21212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Identification of the acromioclavicular joint (Figure 1)</a:t>
            </a:r>
            <a:endParaRPr lang="en-US" sz="1200" dirty="0">
              <a:solidFill>
                <a:srgbClr val="21212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200" dirty="0">
                <a:solidFill>
                  <a:srgbClr val="21212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Identification of the clavicle mid-point (midclavicular line) </a:t>
            </a:r>
            <a:endParaRPr lang="en-US" sz="1200" dirty="0">
              <a:solidFill>
                <a:srgbClr val="21212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200" dirty="0">
                <a:solidFill>
                  <a:srgbClr val="21212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Identification of the 2</a:t>
            </a:r>
            <a:r>
              <a:rPr lang="en-US" sz="1200" baseline="30000" dirty="0">
                <a:solidFill>
                  <a:srgbClr val="21212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1200" dirty="0">
                <a:solidFill>
                  <a:srgbClr val="21212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intercostal space (above the third rib – midclavicular line, at the sternal ridge, or sternal Angle of Louis) (Figure 1)</a:t>
            </a:r>
            <a:endParaRPr lang="en-US" sz="1200" dirty="0">
              <a:solidFill>
                <a:srgbClr val="21212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200" dirty="0">
                <a:solidFill>
                  <a:srgbClr val="21212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Identify the intersection between the vertical midclavicular line and a horizontal line running laterally from the Angle of Louis (Figure 1)</a:t>
            </a:r>
            <a:endParaRPr lang="en-US" sz="1200" dirty="0">
              <a:solidFill>
                <a:srgbClr val="21212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200" dirty="0">
                <a:solidFill>
                  <a:srgbClr val="21212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Confirm location by firmly palpating the 3</a:t>
            </a:r>
            <a:r>
              <a:rPr lang="en-US" sz="1200" baseline="30000" dirty="0">
                <a:solidFill>
                  <a:srgbClr val="21212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sz="1200" dirty="0">
                <a:solidFill>
                  <a:srgbClr val="21212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rib on the midclavicular line (Figure 1)</a:t>
            </a:r>
            <a:endParaRPr lang="en-US" sz="1200" dirty="0">
              <a:solidFill>
                <a:srgbClr val="21212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romanLcPeriod"/>
            </a:pPr>
            <a:r>
              <a:rPr lang="en-US" sz="1200" dirty="0">
                <a:solidFill>
                  <a:srgbClr val="21212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Cleanse the site by applying antiseptic wipe or solution if available</a:t>
            </a:r>
            <a:endParaRPr lang="en-US" sz="1200" dirty="0">
              <a:solidFill>
                <a:srgbClr val="21212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1496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marR="0" lvl="2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200" b="1" dirty="0">
                <a:solidFill>
                  <a:srgbClr val="21212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To Identify the 4</a:t>
            </a:r>
            <a:r>
              <a:rPr lang="en-US" sz="1200" b="1" baseline="30000" dirty="0">
                <a:solidFill>
                  <a:srgbClr val="21212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200" b="1" dirty="0">
                <a:solidFill>
                  <a:srgbClr val="21212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/5</a:t>
            </a:r>
            <a:r>
              <a:rPr lang="en-US" sz="1200" b="1" baseline="30000" dirty="0">
                <a:solidFill>
                  <a:srgbClr val="21212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200" b="1" dirty="0">
                <a:solidFill>
                  <a:srgbClr val="21212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Intercostal Space Anterior Axillary Line, proceed with the following steps</a:t>
            </a:r>
          </a:p>
          <a:p>
            <a:pPr marL="1143000" marR="0" lvl="2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200" dirty="0">
                <a:solidFill>
                  <a:srgbClr val="21212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Identify the Inframammary fold </a:t>
            </a:r>
            <a:endParaRPr lang="en-US" sz="1200" dirty="0">
              <a:solidFill>
                <a:srgbClr val="21212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romanLcPeriod"/>
            </a:pPr>
            <a:r>
              <a:rPr lang="en-US" sz="1200" dirty="0">
                <a:solidFill>
                  <a:srgbClr val="21212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Moving laterally, the landmark is immediately behind the edge of the pectoralis major muscle </a:t>
            </a:r>
            <a:endParaRPr lang="en-US" sz="1200" kern="0" dirty="0">
              <a:solidFill>
                <a:srgbClr val="21212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romanLcPeriod"/>
            </a:pPr>
            <a:r>
              <a:rPr lang="en-US" sz="1100" kern="100" dirty="0"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Cleanse the site by applying antiseptic wipe or solution if available</a:t>
            </a:r>
            <a:r>
              <a:rPr lang="en-US" dirty="0">
                <a:effectLst/>
              </a:rPr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244041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9661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+mj-lt"/>
              <a:buAutoNum type="arabicPeriod"/>
            </a:pPr>
            <a:r>
              <a:rPr lang="en-US" sz="2000" kern="100" baseline="0" dirty="0"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Penetrate the skin advancing the decompression device at a 90-degree angle through the chest wall just above the rib and into the plural space</a:t>
            </a:r>
            <a:r>
              <a:rPr lang="en-US" sz="2000" kern="100" baseline="0" dirty="0">
                <a:effectLst/>
                <a:latin typeface="Nunito Sans" pitchFamily="2" charset="77"/>
                <a:ea typeface="Times New Roman" panose="02020603050405020304" pitchFamily="18" charset="0"/>
                <a:cs typeface="Times New Roman (Body CS)"/>
              </a:rPr>
              <a:t> 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53238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21212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Advance the catheter through the chest wall until a positive indication of CO</a:t>
            </a:r>
            <a:r>
              <a:rPr lang="en-US" sz="1800" baseline="-25000" dirty="0">
                <a:solidFill>
                  <a:srgbClr val="21212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 (Body CS)"/>
              </a:rPr>
              <a:t>2 </a:t>
            </a:r>
            <a:r>
              <a:rPr lang="en-US" sz="1800" dirty="0">
                <a:solidFill>
                  <a:srgbClr val="21212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is observed via Capnospot</a:t>
            </a:r>
            <a:r>
              <a:rPr lang="en-US" sz="1800" baseline="30000" dirty="0">
                <a:solidFill>
                  <a:srgbClr val="21212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 (Body CS)"/>
              </a:rPr>
              <a:t>®</a:t>
            </a:r>
            <a:r>
              <a:rPr lang="en-US" sz="1800" dirty="0">
                <a:solidFill>
                  <a:srgbClr val="21212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or a “pop” is felt upon entering the plural space</a:t>
            </a:r>
          </a:p>
          <a:p>
            <a:pPr marL="342900" marR="0" lvl="0" indent="-3429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21212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Hold the decompression device in place for approximately 10 seconds and observe for visible color change in the Capnospot</a:t>
            </a:r>
            <a:r>
              <a:rPr lang="en-US" sz="1800" baseline="30000" dirty="0">
                <a:solidFill>
                  <a:srgbClr val="21212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 (Body CS)"/>
              </a:rPr>
              <a:t>®</a:t>
            </a:r>
            <a:r>
              <a:rPr lang="en-US" sz="1800" dirty="0">
                <a:solidFill>
                  <a:srgbClr val="21212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indication chamber. Even If no observed color change proceed to step 3</a:t>
            </a:r>
          </a:p>
          <a:p>
            <a:pPr marL="342900" marR="0" lvl="0" indent="-342900">
              <a:lnSpc>
                <a:spcPct val="13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21212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Advance the catheter hub of the decompression device over the needle to the plane of the patient’s skin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30430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21212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Reapply the Capnospot</a:t>
            </a:r>
            <a:r>
              <a:rPr lang="en-US" sz="1800" baseline="30000" dirty="0">
                <a:solidFill>
                  <a:srgbClr val="21212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 (Body CS)"/>
              </a:rPr>
              <a:t>®</a:t>
            </a:r>
            <a:r>
              <a:rPr lang="en-US" sz="1800" dirty="0">
                <a:solidFill>
                  <a:srgbClr val="21212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to the catheter for ongoing  assessment of catheter patency based on the color changing indicator</a:t>
            </a:r>
            <a:r>
              <a:rPr lang="en-US" sz="1800" baseline="30000" dirty="0">
                <a:solidFill>
                  <a:srgbClr val="21212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 (Body CS)"/>
              </a:rPr>
              <a:t> </a:t>
            </a:r>
            <a:r>
              <a:rPr lang="en-US" sz="1800" dirty="0">
                <a:solidFill>
                  <a:srgbClr val="21212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 (Body CS)"/>
              </a:rPr>
              <a:t>(Figure 6)</a:t>
            </a:r>
            <a:r>
              <a:rPr lang="en-US" sz="1800" baseline="30000" dirty="0">
                <a:solidFill>
                  <a:srgbClr val="00000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 (Body CS)"/>
              </a:rPr>
              <a:t>5</a:t>
            </a:r>
            <a:endParaRPr lang="en-US" sz="1800" dirty="0">
              <a:solidFill>
                <a:srgbClr val="21212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3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21212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Secure the catheter per institutional policy</a:t>
            </a:r>
          </a:p>
          <a:p>
            <a:pPr marL="342900" marR="0" lvl="0" indent="-342900">
              <a:lnSpc>
                <a:spcPct val="13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1200" dirty="0">
                <a:solidFill>
                  <a:srgbClr val="21212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Monitor Capnospot</a:t>
            </a:r>
            <a:r>
              <a:rPr lang="en-US" sz="1800" baseline="30000" dirty="0">
                <a:solidFill>
                  <a:srgbClr val="21212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 (Body CS)"/>
              </a:rPr>
              <a:t>®</a:t>
            </a:r>
            <a:r>
              <a:rPr lang="en-US" sz="1200" dirty="0">
                <a:solidFill>
                  <a:srgbClr val="21212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for continuous confirmation of catheter patency by visualization of a yellow color within color changing indicator</a:t>
            </a:r>
            <a:r>
              <a:rPr lang="en-US" sz="1200" baseline="30000" dirty="0">
                <a:solidFill>
                  <a:srgbClr val="00000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1200" kern="0" baseline="30000" dirty="0">
              <a:solidFill>
                <a:srgbClr val="21212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3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1100" kern="100" dirty="0"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Increase in SPO</a:t>
            </a:r>
            <a:r>
              <a:rPr lang="en-US" sz="1100" kern="100" baseline="-25000" dirty="0">
                <a:effectLst/>
                <a:latin typeface="Nunito Sans" pitchFamily="2" charset="77"/>
                <a:ea typeface="Times New Roman" panose="02020603050405020304" pitchFamily="18" charset="0"/>
                <a:cs typeface="Times New Roman (Body CS)"/>
              </a:rPr>
              <a:t>2</a:t>
            </a:r>
            <a:r>
              <a:rPr lang="en-US" sz="1100" kern="100" dirty="0"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; Improvement of patient blood pressure; improvement of tachypnea and shortness of breath</a:t>
            </a:r>
            <a:r>
              <a:rPr lang="en-US" sz="1200" baseline="30000" dirty="0">
                <a:solidFill>
                  <a:srgbClr val="00000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3,4,7</a:t>
            </a:r>
            <a:r>
              <a:rPr lang="en-US" dirty="0">
                <a:effectLst/>
              </a:rPr>
              <a:t> </a:t>
            </a:r>
            <a:endParaRPr lang="en-US" sz="1800" dirty="0">
              <a:solidFill>
                <a:srgbClr val="21212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591893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00100" marR="0" lvl="1" indent="-3429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21212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If catheter displacement occurs, evaluate the patient for further clinical deterioration and consider the placement of a second commercially available decompression device with Capnospot</a:t>
            </a:r>
            <a:r>
              <a:rPr lang="en-US" sz="1800" baseline="30000" dirty="0">
                <a:solidFill>
                  <a:srgbClr val="21212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 (Body CS)"/>
              </a:rPr>
              <a:t>®</a:t>
            </a:r>
            <a:r>
              <a:rPr lang="en-US" sz="1800" dirty="0">
                <a:solidFill>
                  <a:srgbClr val="21212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affixed</a:t>
            </a:r>
            <a:r>
              <a:rPr lang="en-US" sz="1800" baseline="30000" dirty="0">
                <a:solidFill>
                  <a:srgbClr val="00000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3–5,9</a:t>
            </a:r>
            <a:endParaRPr lang="en-US" sz="1800" dirty="0">
              <a:solidFill>
                <a:srgbClr val="212120"/>
              </a:solidFill>
              <a:effectLst/>
              <a:latin typeface="Nunito Sans" pitchFamily="2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marR="0" lvl="1" indent="-342900">
              <a:lnSpc>
                <a:spcPct val="13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21212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The Capnospot</a:t>
            </a:r>
            <a:r>
              <a:rPr lang="en-US" sz="1800" baseline="30000" dirty="0">
                <a:solidFill>
                  <a:srgbClr val="21212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 (Body CS)"/>
              </a:rPr>
              <a:t>®</a:t>
            </a:r>
            <a:r>
              <a:rPr lang="en-US" sz="1800" dirty="0">
                <a:solidFill>
                  <a:srgbClr val="21212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may be kept in place to confirm catheter patency until definitive care is reached</a:t>
            </a:r>
            <a:r>
              <a:rPr lang="en-US" sz="1800" baseline="30000" dirty="0">
                <a:solidFill>
                  <a:srgbClr val="00000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pPr marL="800100" marR="0" lvl="1" indent="-342900">
              <a:lnSpc>
                <a:spcPct val="13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endParaRPr lang="en-US" sz="1800" baseline="30000" dirty="0">
              <a:solidFill>
                <a:srgbClr val="000000"/>
              </a:solidFill>
              <a:effectLst/>
              <a:latin typeface="Nunito Sans" pitchFamily="2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marR="0" lvl="1" indent="-342900">
              <a:lnSpc>
                <a:spcPct val="13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endParaRPr lang="en-US" sz="1800" baseline="30000" dirty="0">
              <a:solidFill>
                <a:srgbClr val="000000"/>
              </a:solidFill>
              <a:effectLst/>
              <a:latin typeface="Nunito Sans" pitchFamily="2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marR="0" lvl="1" indent="-342900">
              <a:lnSpc>
                <a:spcPct val="13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endParaRPr lang="en-US" sz="1800" baseline="30000" dirty="0">
              <a:solidFill>
                <a:srgbClr val="000000"/>
              </a:solidFill>
              <a:effectLst/>
              <a:latin typeface="Nunito Sans" pitchFamily="2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Needle Aspiration of Primary Spontaneous Pneumothorax</a:t>
            </a:r>
            <a:endParaRPr lang="en-US" sz="1100" b="1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M. Pasquier, O. Hugli, and P.-N. Carron</a:t>
            </a: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New England Journal of Medicine</a:t>
            </a:r>
          </a:p>
          <a:p>
            <a:r>
              <a:rPr lang="en-US" sz="1100" b="1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4"/>
              </a:rPr>
              <a:t>Volume 368 • Number 19 • May 9, 2013</a:t>
            </a:r>
            <a:endParaRPr lang="en-US" sz="1100" b="1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>
              <a:lnSpc>
                <a:spcPct val="13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endParaRPr lang="en-US" sz="1800" dirty="0">
              <a:solidFill>
                <a:srgbClr val="212120"/>
              </a:solidFill>
              <a:effectLst/>
              <a:latin typeface="Nunito Sans" pitchFamily="2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58003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2" name="Google Shape;35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0464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7779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97382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8950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01020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Clarity Capnospot™ indicates visually if decompression was successful or not within seconds, allowing immediate adjustment of the catheter. Accuracy Capnospot™ provides objective confirmation of decompression by detecting CO2 from the pneumothorax and showing an obvious color change to the operator. Versatility Capnospot™ is compatible with all decompression devices and is easy to attach with a standard </a:t>
            </a:r>
            <a:r>
              <a:rPr lang="en-US" dirty="0" err="1"/>
              <a:t>luer</a:t>
            </a:r>
            <a:r>
              <a:rPr lang="en-US" dirty="0"/>
              <a:t> fitting. Capnospot is small, lightweight, and compact, and functions in low-light environments.</a:t>
            </a: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1153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pic>
        <p:nvPicPr>
          <p:cNvPr id="19" name="Google Shape;1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-1" y="-1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6" r:id="rId7"/>
    <p:sldLayoutId id="2147483657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/>
          <p:nvPr/>
        </p:nvSpPr>
        <p:spPr>
          <a:xfrm>
            <a:off x="0" y="4531300"/>
            <a:ext cx="9144000" cy="612300"/>
          </a:xfrm>
          <a:prstGeom prst="rect">
            <a:avLst/>
          </a:prstGeom>
          <a:solidFill>
            <a:srgbClr val="F4D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" name="Google Shape;54;p12"/>
          <p:cNvGrpSpPr/>
          <p:nvPr/>
        </p:nvGrpSpPr>
        <p:grpSpPr>
          <a:xfrm>
            <a:off x="740726" y="1007873"/>
            <a:ext cx="7662549" cy="1314950"/>
            <a:chOff x="946486" y="1663650"/>
            <a:chExt cx="7662549" cy="1314950"/>
          </a:xfrm>
        </p:grpSpPr>
        <p:pic>
          <p:nvPicPr>
            <p:cNvPr id="55" name="Google Shape;55;p12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0317" b="10317"/>
            <a:stretch/>
          </p:blipFill>
          <p:spPr>
            <a:xfrm>
              <a:off x="946486" y="1663650"/>
              <a:ext cx="1656800" cy="1314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Google Shape;56;p12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779" b="29751"/>
            <a:stretch/>
          </p:blipFill>
          <p:spPr>
            <a:xfrm>
              <a:off x="2442109" y="1959980"/>
              <a:ext cx="6166926" cy="8758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7" name="Google Shape;57;p12"/>
          <p:cNvSpPr txBox="1"/>
          <p:nvPr/>
        </p:nvSpPr>
        <p:spPr>
          <a:xfrm>
            <a:off x="877455" y="2787314"/>
            <a:ext cx="7213599" cy="51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DCD6C1"/>
                </a:solidFill>
                <a:latin typeface="Nunito Sans"/>
                <a:ea typeface="Nunito Sans"/>
                <a:cs typeface="Nunito Sans"/>
                <a:sym typeface="Nunito Sans"/>
              </a:rPr>
              <a:t>Capnospot</a:t>
            </a:r>
            <a:r>
              <a:rPr lang="en-US" sz="2400" b="1" i="0" u="none" strike="noStrike" cap="none" baseline="30000" dirty="0">
                <a:solidFill>
                  <a:srgbClr val="DCD6C1"/>
                </a:solidFill>
                <a:latin typeface="Nunito Sans"/>
                <a:ea typeface="Nunito Sans"/>
                <a:cs typeface="Nunito Sans"/>
                <a:sym typeface="Nunito Sans"/>
              </a:rPr>
              <a:t>®</a:t>
            </a:r>
            <a:r>
              <a:rPr lang="en-US" sz="2400" b="1" i="0" u="none" strike="noStrike" cap="none" dirty="0">
                <a:solidFill>
                  <a:srgbClr val="DCD6C1"/>
                </a:solidFill>
                <a:latin typeface="Nunito Sans"/>
                <a:ea typeface="Nunito Sans"/>
                <a:cs typeface="Nunito Sans"/>
                <a:sym typeface="Nunito Sans"/>
              </a:rPr>
              <a:t> - Improving Trauma Care</a:t>
            </a:r>
            <a:endParaRPr sz="1800" b="1" i="1" u="none" strike="noStrike" cap="none" dirty="0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2B3E5A-676F-81A4-4E2F-8D57FC3EC1B8}"/>
              </a:ext>
            </a:extLst>
          </p:cNvPr>
          <p:cNvSpPr txBox="1"/>
          <p:nvPr/>
        </p:nvSpPr>
        <p:spPr>
          <a:xfrm>
            <a:off x="877455" y="3364036"/>
            <a:ext cx="7213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50" dirty="0">
                <a:solidFill>
                  <a:srgbClr val="F5D16F"/>
                </a:solidFill>
                <a:latin typeface="Nunito Sans" pitchFamily="2" charset="77"/>
              </a:rPr>
              <a:t>Clinical Implementation Guideline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10</a:t>
            </a:fld>
            <a:endParaRPr dirty="0"/>
          </a:p>
        </p:txBody>
      </p:sp>
      <p:cxnSp>
        <p:nvCxnSpPr>
          <p:cNvPr id="5" name="Google Shape;66;p13">
            <a:extLst>
              <a:ext uri="{FF2B5EF4-FFF2-40B4-BE49-F238E27FC236}">
                <a16:creationId xmlns:a16="http://schemas.microsoft.com/office/drawing/2014/main" id="{6AA1012D-E776-B922-87D5-F05A87ED86D9}"/>
              </a:ext>
            </a:extLst>
          </p:cNvPr>
          <p:cNvCxnSpPr/>
          <p:nvPr/>
        </p:nvCxnSpPr>
        <p:spPr>
          <a:xfrm>
            <a:off x="543075" y="991025"/>
            <a:ext cx="8601000" cy="0"/>
          </a:xfrm>
          <a:prstGeom prst="straightConnector1">
            <a:avLst/>
          </a:prstGeom>
          <a:noFill/>
          <a:ln w="19050" cap="flat" cmpd="sng">
            <a:solidFill>
              <a:srgbClr val="382E5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1E361B9-07B1-6CE0-13B2-44053931257D}"/>
              </a:ext>
            </a:extLst>
          </p:cNvPr>
          <p:cNvSpPr txBox="1"/>
          <p:nvPr/>
        </p:nvSpPr>
        <p:spPr>
          <a:xfrm>
            <a:off x="1237129" y="36755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979168-E0F5-C869-D74F-FF9141EBC2E7}"/>
              </a:ext>
            </a:extLst>
          </p:cNvPr>
          <p:cNvSpPr txBox="1"/>
          <p:nvPr/>
        </p:nvSpPr>
        <p:spPr>
          <a:xfrm>
            <a:off x="432886" y="86683"/>
            <a:ext cx="827822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  <a:latin typeface="Nunito Sans" pitchFamily="2" charset="77"/>
              </a:rPr>
              <a:t>Signs and Symptoms of a Tension Pneumothorax in a Patient </a:t>
            </a:r>
          </a:p>
          <a:p>
            <a:r>
              <a:rPr lang="en-US" sz="2200" b="1" dirty="0">
                <a:solidFill>
                  <a:srgbClr val="002060"/>
                </a:solidFill>
                <a:latin typeface="Nunito Sans" pitchFamily="2" charset="77"/>
              </a:rPr>
              <a:t>Receiving Positive Pressure or Mechanical Ventilation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1BAE14-DAF4-3874-2C35-D58F89D50544}"/>
              </a:ext>
            </a:extLst>
          </p:cNvPr>
          <p:cNvSpPr txBox="1"/>
          <p:nvPr/>
        </p:nvSpPr>
        <p:spPr>
          <a:xfrm>
            <a:off x="0" y="956200"/>
            <a:ext cx="91440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206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Tension pneumothorax detected via advanced imaging, clinical suspicion, or known traumatic injury to the chest, back, or abdomen, and </a:t>
            </a:r>
            <a:r>
              <a:rPr lang="en-US" sz="1800" b="1" u="sng" dirty="0">
                <a:solidFill>
                  <a:srgbClr val="00206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at least two or more of the following symptoms presenting with a rapid onset</a:t>
            </a:r>
            <a:r>
              <a:rPr lang="en-US" sz="1800" b="1" u="sng" baseline="30000" dirty="0">
                <a:solidFill>
                  <a:srgbClr val="00206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3,4</a:t>
            </a:r>
            <a:r>
              <a:rPr lang="en-US" sz="1800" b="1" u="sng" dirty="0">
                <a:solidFill>
                  <a:srgbClr val="00206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800" b="1" u="sng" dirty="0">
                <a:solidFill>
                  <a:srgbClr val="002060"/>
                </a:solidFill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628650" marR="0" lvl="1" indent="-1714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Severe and progressive respiratory distress in the conscious self-ventilating patient (CPAP or Bi-level Ventilation)</a:t>
            </a:r>
          </a:p>
          <a:p>
            <a:pPr marL="628650" marR="0" lvl="1" indent="-1714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Severe or progressive tachypnea during administration of CPAP or Bi-Level Ventilation</a:t>
            </a:r>
            <a:endParaRPr lang="en-US" sz="1600" b="1" dirty="0">
              <a:solidFill>
                <a:srgbClr val="002060"/>
              </a:solidFill>
              <a:latin typeface="Nunito Sans" pitchFamily="2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8650" marR="0" lvl="1" indent="-1714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Tachycardia</a:t>
            </a:r>
            <a:endParaRPr lang="en-US" sz="1600" b="1" dirty="0">
              <a:solidFill>
                <a:srgbClr val="002060"/>
              </a:solidFill>
              <a:latin typeface="Nunito Sans" pitchFamily="2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8650" marR="0" lvl="1" indent="-1714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SpO</a:t>
            </a:r>
            <a:r>
              <a:rPr lang="en-US" sz="1600" b="1" baseline="-25000" dirty="0">
                <a:solidFill>
                  <a:srgbClr val="00206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 (Body CS)"/>
              </a:rPr>
              <a:t>2</a:t>
            </a:r>
            <a:r>
              <a:rPr lang="en-US" sz="1600" b="1" dirty="0">
                <a:solidFill>
                  <a:srgbClr val="00206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 (Body CS)"/>
              </a:rPr>
              <a:t> &lt;</a:t>
            </a:r>
            <a:r>
              <a:rPr lang="en-US" sz="1600" b="1" baseline="-25000" dirty="0">
                <a:solidFill>
                  <a:srgbClr val="00206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 (Body CS)"/>
              </a:rPr>
              <a:t> </a:t>
            </a:r>
            <a:r>
              <a:rPr lang="en-US" sz="1600" b="1" dirty="0">
                <a:solidFill>
                  <a:srgbClr val="00206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90%</a:t>
            </a:r>
            <a:endParaRPr lang="en-US" sz="1600" b="1" dirty="0">
              <a:solidFill>
                <a:srgbClr val="002060"/>
              </a:solidFill>
              <a:latin typeface="Nunito Sans" pitchFamily="2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8650" marR="0" lvl="1" indent="-1714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Hypotension </a:t>
            </a:r>
            <a:endParaRPr lang="en-US" sz="1600" b="1" dirty="0">
              <a:solidFill>
                <a:srgbClr val="002060"/>
              </a:solidFill>
              <a:latin typeface="Nunito Sans" pitchFamily="2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008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11</a:t>
            </a:fld>
            <a:endParaRPr dirty="0"/>
          </a:p>
        </p:txBody>
      </p:sp>
      <p:cxnSp>
        <p:nvCxnSpPr>
          <p:cNvPr id="5" name="Google Shape;66;p13">
            <a:extLst>
              <a:ext uri="{FF2B5EF4-FFF2-40B4-BE49-F238E27FC236}">
                <a16:creationId xmlns:a16="http://schemas.microsoft.com/office/drawing/2014/main" id="{6AA1012D-E776-B922-87D5-F05A87ED86D9}"/>
              </a:ext>
            </a:extLst>
          </p:cNvPr>
          <p:cNvCxnSpPr/>
          <p:nvPr/>
        </p:nvCxnSpPr>
        <p:spPr>
          <a:xfrm>
            <a:off x="543075" y="991025"/>
            <a:ext cx="8601000" cy="0"/>
          </a:xfrm>
          <a:prstGeom prst="straightConnector1">
            <a:avLst/>
          </a:prstGeom>
          <a:noFill/>
          <a:ln w="19050" cap="flat" cmpd="sng">
            <a:solidFill>
              <a:srgbClr val="382E5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1E361B9-07B1-6CE0-13B2-44053931257D}"/>
              </a:ext>
            </a:extLst>
          </p:cNvPr>
          <p:cNvSpPr txBox="1"/>
          <p:nvPr/>
        </p:nvSpPr>
        <p:spPr>
          <a:xfrm>
            <a:off x="1237129" y="36755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979168-E0F5-C869-D74F-FF9141EBC2E7}"/>
              </a:ext>
            </a:extLst>
          </p:cNvPr>
          <p:cNvSpPr txBox="1"/>
          <p:nvPr/>
        </p:nvSpPr>
        <p:spPr>
          <a:xfrm>
            <a:off x="432886" y="86683"/>
            <a:ext cx="877515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  <a:latin typeface="Nunito Sans" pitchFamily="2" charset="77"/>
              </a:rPr>
              <a:t>Signs and Symptoms of a Tension Pneumothorax in a Patient </a:t>
            </a:r>
          </a:p>
          <a:p>
            <a:r>
              <a:rPr lang="en-US" sz="2200" b="1" dirty="0">
                <a:solidFill>
                  <a:srgbClr val="002060"/>
                </a:solidFill>
                <a:latin typeface="Nunito Sans" pitchFamily="2" charset="77"/>
              </a:rPr>
              <a:t>Receiving Positive Pressure or Mechanical Ventilation (</a:t>
            </a:r>
            <a:r>
              <a:rPr lang="en-US" sz="2200" b="1" i="1" dirty="0">
                <a:solidFill>
                  <a:srgbClr val="002060"/>
                </a:solidFill>
                <a:latin typeface="Nunito Sans" pitchFamily="2" charset="77"/>
              </a:rPr>
              <a:t>continued</a:t>
            </a:r>
            <a:r>
              <a:rPr lang="en-US" sz="2200" b="1" dirty="0">
                <a:solidFill>
                  <a:srgbClr val="002060"/>
                </a:solidFill>
                <a:latin typeface="Nunito Sans" pitchFamily="2" charset="77"/>
              </a:rPr>
              <a:t>)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8A1F40-0202-D428-11D8-CA7C913E3C38}"/>
              </a:ext>
            </a:extLst>
          </p:cNvPr>
          <p:cNvSpPr txBox="1"/>
          <p:nvPr/>
        </p:nvSpPr>
        <p:spPr>
          <a:xfrm>
            <a:off x="0" y="1074709"/>
            <a:ext cx="8140370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28650" marR="0" lvl="1" indent="-1714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206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Decrease of compliance during ventilation</a:t>
            </a:r>
            <a:endParaRPr lang="en-US" sz="1800" b="1" dirty="0">
              <a:solidFill>
                <a:srgbClr val="002060"/>
              </a:solidFill>
              <a:latin typeface="Nunito Sans" pitchFamily="2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8650" marR="0" lvl="1" indent="-1714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206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Acutely increased or progressive ventilatory requirements</a:t>
            </a:r>
            <a:endParaRPr lang="en-US" sz="1800" b="1" dirty="0">
              <a:solidFill>
                <a:srgbClr val="002060"/>
              </a:solidFill>
              <a:latin typeface="Nunito Sans" pitchFamily="2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8650" marR="0" lvl="1" indent="-1714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206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Subcutaneous emphysema</a:t>
            </a:r>
            <a:endParaRPr lang="en-US" sz="1800" b="1" dirty="0">
              <a:solidFill>
                <a:srgbClr val="002060"/>
              </a:solidFill>
              <a:latin typeface="Nunito Sans" pitchFamily="2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8650" marR="0" lvl="1" indent="-1714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206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Absent or diminished lung sounds on the affected side</a:t>
            </a:r>
            <a:endParaRPr lang="en-US" sz="1800" b="1" dirty="0">
              <a:solidFill>
                <a:srgbClr val="002060"/>
              </a:solidFill>
              <a:latin typeface="Nunito Sans" pitchFamily="2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8650" marR="0" lvl="1" indent="-1714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206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Loss of consciousness (while receiving CPAP or Bi-level Ventilation)</a:t>
            </a:r>
            <a:endParaRPr lang="en-US" sz="1800" b="1" dirty="0">
              <a:solidFill>
                <a:srgbClr val="002060"/>
              </a:solidFill>
              <a:latin typeface="Nunito Sans" pitchFamily="2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8650" marR="0" lvl="1" indent="-1714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2060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Cardiac arrest without other known etiology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165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12</a:t>
            </a:fld>
            <a:endParaRPr dirty="0"/>
          </a:p>
        </p:txBody>
      </p:sp>
      <p:grpSp>
        <p:nvGrpSpPr>
          <p:cNvPr id="80" name="Google Shape;80;p14"/>
          <p:cNvGrpSpPr/>
          <p:nvPr/>
        </p:nvGrpSpPr>
        <p:grpSpPr>
          <a:xfrm>
            <a:off x="147037" y="4774871"/>
            <a:ext cx="1205658" cy="209953"/>
            <a:chOff x="0" y="0"/>
            <a:chExt cx="7548640" cy="1314950"/>
          </a:xfrm>
        </p:grpSpPr>
        <p:pic>
          <p:nvPicPr>
            <p:cNvPr id="81" name="Google Shape;81;p14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656800" cy="1314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14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81714" y="269550"/>
              <a:ext cx="6166926" cy="8604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5" name="Google Shape;66;p13">
            <a:extLst>
              <a:ext uri="{FF2B5EF4-FFF2-40B4-BE49-F238E27FC236}">
                <a16:creationId xmlns:a16="http://schemas.microsoft.com/office/drawing/2014/main" id="{53B8AD66-CF7F-93F6-801E-769F094EFFFC}"/>
              </a:ext>
            </a:extLst>
          </p:cNvPr>
          <p:cNvCxnSpPr/>
          <p:nvPr/>
        </p:nvCxnSpPr>
        <p:spPr>
          <a:xfrm>
            <a:off x="543075" y="991025"/>
            <a:ext cx="8601000" cy="0"/>
          </a:xfrm>
          <a:prstGeom prst="straightConnector1">
            <a:avLst/>
          </a:prstGeom>
          <a:noFill/>
          <a:ln w="19050" cap="flat" cmpd="sng">
            <a:solidFill>
              <a:srgbClr val="F4D06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" name="Picture 7" descr="A diagram of a human chest&#10;&#10;Description automatically generated">
            <a:extLst>
              <a:ext uri="{FF2B5EF4-FFF2-40B4-BE49-F238E27FC236}">
                <a16:creationId xmlns:a16="http://schemas.microsoft.com/office/drawing/2014/main" id="{9E776890-7FFB-E339-1639-348119E08B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50" y="1070463"/>
            <a:ext cx="7612250" cy="36680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FDF5D8-02C1-D663-610B-E8063A81919D}"/>
              </a:ext>
            </a:extLst>
          </p:cNvPr>
          <p:cNvSpPr txBox="1"/>
          <p:nvPr/>
        </p:nvSpPr>
        <p:spPr>
          <a:xfrm>
            <a:off x="411659" y="36918"/>
            <a:ext cx="65101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5D16F"/>
                </a:solidFill>
                <a:latin typeface="Nunito Sans" pitchFamily="2" charset="77"/>
              </a:rPr>
              <a:t>Identifying the 2nd Intercostal Space, </a:t>
            </a:r>
          </a:p>
          <a:p>
            <a:r>
              <a:rPr lang="en-US" sz="2800" b="1" dirty="0">
                <a:solidFill>
                  <a:srgbClr val="F5D16F"/>
                </a:solidFill>
                <a:latin typeface="Nunito Sans" pitchFamily="2" charset="77"/>
              </a:rPr>
              <a:t>Mid Clavicular Line</a:t>
            </a:r>
            <a:endParaRPr lang="en-US" sz="2800" b="1" dirty="0">
              <a:latin typeface="Nunito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29496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13</a:t>
            </a:fld>
            <a:endParaRPr dirty="0"/>
          </a:p>
        </p:txBody>
      </p:sp>
      <p:grpSp>
        <p:nvGrpSpPr>
          <p:cNvPr id="80" name="Google Shape;80;p14"/>
          <p:cNvGrpSpPr/>
          <p:nvPr/>
        </p:nvGrpSpPr>
        <p:grpSpPr>
          <a:xfrm>
            <a:off x="147037" y="4774871"/>
            <a:ext cx="1205658" cy="209953"/>
            <a:chOff x="0" y="0"/>
            <a:chExt cx="7548640" cy="1314950"/>
          </a:xfrm>
        </p:grpSpPr>
        <p:pic>
          <p:nvPicPr>
            <p:cNvPr id="81" name="Google Shape;81;p14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656800" cy="1314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14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81714" y="269550"/>
              <a:ext cx="6166926" cy="8604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5" name="Google Shape;66;p13">
            <a:extLst>
              <a:ext uri="{FF2B5EF4-FFF2-40B4-BE49-F238E27FC236}">
                <a16:creationId xmlns:a16="http://schemas.microsoft.com/office/drawing/2014/main" id="{53B8AD66-CF7F-93F6-801E-769F094EFFFC}"/>
              </a:ext>
            </a:extLst>
          </p:cNvPr>
          <p:cNvCxnSpPr/>
          <p:nvPr/>
        </p:nvCxnSpPr>
        <p:spPr>
          <a:xfrm>
            <a:off x="543075" y="991025"/>
            <a:ext cx="8601000" cy="0"/>
          </a:xfrm>
          <a:prstGeom prst="straightConnector1">
            <a:avLst/>
          </a:prstGeom>
          <a:noFill/>
          <a:ln w="19050" cap="flat" cmpd="sng">
            <a:solidFill>
              <a:srgbClr val="F4D06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" name="Picture 5" descr="A diagram of a human body&#10;&#10;Description automatically generated">
            <a:extLst>
              <a:ext uri="{FF2B5EF4-FFF2-40B4-BE49-F238E27FC236}">
                <a16:creationId xmlns:a16="http://schemas.microsoft.com/office/drawing/2014/main" id="{93C23182-DDCA-53B0-6585-65484D1CB2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75" y="1034064"/>
            <a:ext cx="7772400" cy="3691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57415D-16FC-2856-B799-CF278A6501C9}"/>
              </a:ext>
            </a:extLst>
          </p:cNvPr>
          <p:cNvSpPr txBox="1"/>
          <p:nvPr/>
        </p:nvSpPr>
        <p:spPr>
          <a:xfrm>
            <a:off x="411659" y="79957"/>
            <a:ext cx="67778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5D16F"/>
                </a:solidFill>
                <a:latin typeface="Nunito Sans" pitchFamily="2" charset="77"/>
              </a:rPr>
              <a:t>Identifying the 4</a:t>
            </a:r>
            <a:r>
              <a:rPr lang="en-US" sz="2800" b="1" baseline="30000" dirty="0">
                <a:solidFill>
                  <a:srgbClr val="F5D16F"/>
                </a:solidFill>
                <a:latin typeface="Nunito Sans" pitchFamily="2" charset="77"/>
              </a:rPr>
              <a:t>th</a:t>
            </a:r>
            <a:r>
              <a:rPr lang="en-US" sz="2800" b="1" dirty="0">
                <a:solidFill>
                  <a:srgbClr val="F5D16F"/>
                </a:solidFill>
                <a:latin typeface="Nunito Sans" pitchFamily="2" charset="77"/>
              </a:rPr>
              <a:t>/5</a:t>
            </a:r>
            <a:r>
              <a:rPr lang="en-US" sz="2800" b="1" baseline="30000" dirty="0">
                <a:solidFill>
                  <a:srgbClr val="F5D16F"/>
                </a:solidFill>
                <a:latin typeface="Nunito Sans" pitchFamily="2" charset="77"/>
              </a:rPr>
              <a:t>th</a:t>
            </a:r>
            <a:r>
              <a:rPr lang="en-US" sz="2800" b="1" dirty="0">
                <a:solidFill>
                  <a:srgbClr val="F5D16F"/>
                </a:solidFill>
                <a:latin typeface="Nunito Sans" pitchFamily="2" charset="77"/>
              </a:rPr>
              <a:t> Intercostal Space,</a:t>
            </a:r>
          </a:p>
          <a:p>
            <a:r>
              <a:rPr lang="en-US" sz="2800" b="1" dirty="0">
                <a:solidFill>
                  <a:srgbClr val="F5D16F"/>
                </a:solidFill>
                <a:latin typeface="Nunito Sans" pitchFamily="2" charset="77"/>
              </a:rPr>
              <a:t>Anterior Axillary Line</a:t>
            </a:r>
          </a:p>
        </p:txBody>
      </p:sp>
    </p:spTree>
    <p:extLst>
      <p:ext uri="{BB962C8B-B14F-4D97-AF65-F5344CB8AC3E}">
        <p14:creationId xmlns:p14="http://schemas.microsoft.com/office/powerpoint/2010/main" val="3489244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14</a:t>
            </a:fld>
            <a:endParaRPr dirty="0"/>
          </a:p>
        </p:txBody>
      </p:sp>
      <p:grpSp>
        <p:nvGrpSpPr>
          <p:cNvPr id="80" name="Google Shape;80;p14"/>
          <p:cNvGrpSpPr/>
          <p:nvPr/>
        </p:nvGrpSpPr>
        <p:grpSpPr>
          <a:xfrm>
            <a:off x="147037" y="4774871"/>
            <a:ext cx="1205658" cy="209953"/>
            <a:chOff x="0" y="0"/>
            <a:chExt cx="7548640" cy="1314950"/>
          </a:xfrm>
        </p:grpSpPr>
        <p:pic>
          <p:nvPicPr>
            <p:cNvPr id="81" name="Google Shape;81;p14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656800" cy="1314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14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81714" y="269550"/>
              <a:ext cx="6166926" cy="860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4F6F017-5E17-7F3D-EAB7-AC20B09E0642}"/>
              </a:ext>
            </a:extLst>
          </p:cNvPr>
          <p:cNvGrpSpPr/>
          <p:nvPr/>
        </p:nvGrpSpPr>
        <p:grpSpPr>
          <a:xfrm>
            <a:off x="957375" y="1114663"/>
            <a:ext cx="7772400" cy="3209021"/>
            <a:chOff x="838106" y="1222513"/>
            <a:chExt cx="7772400" cy="355235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A60AE53-C528-7632-CAAD-C67E20281662}"/>
                </a:ext>
              </a:extLst>
            </p:cNvPr>
            <p:cNvSpPr/>
            <p:nvPr/>
          </p:nvSpPr>
          <p:spPr>
            <a:xfrm>
              <a:off x="838106" y="1222513"/>
              <a:ext cx="7772400" cy="355235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 descr="A close-up of a syringe&#10;&#10;Description automatically generated">
              <a:extLst>
                <a:ext uri="{FF2B5EF4-FFF2-40B4-BE49-F238E27FC236}">
                  <a16:creationId xmlns:a16="http://schemas.microsoft.com/office/drawing/2014/main" id="{15B8C39B-4573-2C46-831B-BF52F0FD14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6764" y="2268765"/>
              <a:ext cx="7515083" cy="1049616"/>
            </a:xfrm>
            <a:prstGeom prst="rect">
              <a:avLst/>
            </a:prstGeom>
          </p:spPr>
        </p:pic>
      </p:grpSp>
      <p:cxnSp>
        <p:nvCxnSpPr>
          <p:cNvPr id="5" name="Google Shape;66;p13">
            <a:extLst>
              <a:ext uri="{FF2B5EF4-FFF2-40B4-BE49-F238E27FC236}">
                <a16:creationId xmlns:a16="http://schemas.microsoft.com/office/drawing/2014/main" id="{53B8AD66-CF7F-93F6-801E-769F094EFFFC}"/>
              </a:ext>
            </a:extLst>
          </p:cNvPr>
          <p:cNvCxnSpPr/>
          <p:nvPr/>
        </p:nvCxnSpPr>
        <p:spPr>
          <a:xfrm>
            <a:off x="543075" y="991025"/>
            <a:ext cx="8601000" cy="0"/>
          </a:xfrm>
          <a:prstGeom prst="straightConnector1">
            <a:avLst/>
          </a:prstGeom>
          <a:noFill/>
          <a:ln w="19050" cap="flat" cmpd="sng">
            <a:solidFill>
              <a:srgbClr val="F4D06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" name="Curved Down Arrow 18">
            <a:extLst>
              <a:ext uri="{FF2B5EF4-FFF2-40B4-BE49-F238E27FC236}">
                <a16:creationId xmlns:a16="http://schemas.microsoft.com/office/drawing/2014/main" id="{A8E971D7-D7D8-D4FD-B276-C01105B2532B}"/>
              </a:ext>
            </a:extLst>
          </p:cNvPr>
          <p:cNvSpPr/>
          <p:nvPr/>
        </p:nvSpPr>
        <p:spPr>
          <a:xfrm>
            <a:off x="3348389" y="1837862"/>
            <a:ext cx="924339" cy="597253"/>
          </a:xfrm>
          <a:prstGeom prst="curvedDownArrow">
            <a:avLst>
              <a:gd name="adj1" fmla="val 25000"/>
              <a:gd name="adj2" fmla="val 76658"/>
              <a:gd name="adj3" fmla="val 25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360538-04F7-D732-88D1-76F11DA47C62}"/>
              </a:ext>
            </a:extLst>
          </p:cNvPr>
          <p:cNvSpPr txBox="1"/>
          <p:nvPr/>
        </p:nvSpPr>
        <p:spPr>
          <a:xfrm>
            <a:off x="4926676" y="1207530"/>
            <a:ext cx="31919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82E59"/>
                </a:solidFill>
                <a:latin typeface="Nunito Sans" pitchFamily="2" charset="77"/>
              </a:rPr>
              <a:t>Affix Capnospot® to decompression needle or catheter by connecting the male </a:t>
            </a:r>
            <a:r>
              <a:rPr lang="en-US" b="1" dirty="0" err="1">
                <a:solidFill>
                  <a:srgbClr val="382E59"/>
                </a:solidFill>
                <a:latin typeface="Nunito Sans" pitchFamily="2" charset="77"/>
              </a:rPr>
              <a:t>leur</a:t>
            </a:r>
            <a:r>
              <a:rPr lang="en-US" b="1" dirty="0">
                <a:solidFill>
                  <a:srgbClr val="382E59"/>
                </a:solidFill>
                <a:latin typeface="Nunito Sans" pitchFamily="2" charset="77"/>
              </a:rPr>
              <a:t> taper to the female connector. If a </a:t>
            </a:r>
            <a:r>
              <a:rPr lang="en-US" b="1" dirty="0" err="1">
                <a:solidFill>
                  <a:srgbClr val="382E59"/>
                </a:solidFill>
                <a:latin typeface="Nunito Sans" pitchFamily="2" charset="77"/>
              </a:rPr>
              <a:t>luer</a:t>
            </a:r>
            <a:r>
              <a:rPr lang="en-US" b="1" dirty="0">
                <a:solidFill>
                  <a:srgbClr val="382E59"/>
                </a:solidFill>
                <a:latin typeface="Nunito Sans" pitchFamily="2" charset="77"/>
              </a:rPr>
              <a:t> lock is present turn the luer lock fitting by turning clockwise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FA214A-7C23-BEC7-A3C0-ADB13B684E71}"/>
              </a:ext>
            </a:extLst>
          </p:cNvPr>
          <p:cNvSpPr txBox="1"/>
          <p:nvPr/>
        </p:nvSpPr>
        <p:spPr>
          <a:xfrm>
            <a:off x="3149981" y="3131601"/>
            <a:ext cx="38769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5D16F"/>
                </a:solidFill>
                <a:latin typeface="Nunito Sans" pitchFamily="2" charset="77"/>
              </a:rPr>
              <a:t>In addition to providing visual confirmation of tension physiology, the Capnospot® also functions as a one-way valve</a:t>
            </a:r>
          </a:p>
        </p:txBody>
      </p:sp>
      <p:sp>
        <p:nvSpPr>
          <p:cNvPr id="22" name="Up Arrow 21">
            <a:extLst>
              <a:ext uri="{FF2B5EF4-FFF2-40B4-BE49-F238E27FC236}">
                <a16:creationId xmlns:a16="http://schemas.microsoft.com/office/drawing/2014/main" id="{0A425334-E824-7953-C348-665CAE727A31}"/>
              </a:ext>
            </a:extLst>
          </p:cNvPr>
          <p:cNvSpPr/>
          <p:nvPr/>
        </p:nvSpPr>
        <p:spPr>
          <a:xfrm>
            <a:off x="2822365" y="3007964"/>
            <a:ext cx="336832" cy="738665"/>
          </a:xfrm>
          <a:prstGeom prst="upArrow">
            <a:avLst/>
          </a:prstGeom>
          <a:solidFill>
            <a:srgbClr val="F5D16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FA18AE-1A98-6125-2D81-44E1FB160300}"/>
              </a:ext>
            </a:extLst>
          </p:cNvPr>
          <p:cNvSpPr txBox="1"/>
          <p:nvPr/>
        </p:nvSpPr>
        <p:spPr>
          <a:xfrm>
            <a:off x="665922" y="298174"/>
            <a:ext cx="3861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5D16F"/>
                </a:solidFill>
                <a:latin typeface="Nunito Sans" pitchFamily="2" charset="77"/>
              </a:rPr>
              <a:t>Prepare Equipment</a:t>
            </a:r>
          </a:p>
        </p:txBody>
      </p:sp>
    </p:spTree>
    <p:extLst>
      <p:ext uri="{BB962C8B-B14F-4D97-AF65-F5344CB8AC3E}">
        <p14:creationId xmlns:p14="http://schemas.microsoft.com/office/powerpoint/2010/main" val="648814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15</a:t>
            </a:fld>
            <a:endParaRPr dirty="0"/>
          </a:p>
        </p:txBody>
      </p:sp>
      <p:grpSp>
        <p:nvGrpSpPr>
          <p:cNvPr id="80" name="Google Shape;80;p14"/>
          <p:cNvGrpSpPr/>
          <p:nvPr/>
        </p:nvGrpSpPr>
        <p:grpSpPr>
          <a:xfrm>
            <a:off x="147037" y="4774871"/>
            <a:ext cx="1205658" cy="209953"/>
            <a:chOff x="0" y="0"/>
            <a:chExt cx="7548640" cy="1314950"/>
          </a:xfrm>
        </p:grpSpPr>
        <p:pic>
          <p:nvPicPr>
            <p:cNvPr id="81" name="Google Shape;81;p14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656800" cy="1314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14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81714" y="269550"/>
              <a:ext cx="6166926" cy="8604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5" name="Google Shape;66;p13">
            <a:extLst>
              <a:ext uri="{FF2B5EF4-FFF2-40B4-BE49-F238E27FC236}">
                <a16:creationId xmlns:a16="http://schemas.microsoft.com/office/drawing/2014/main" id="{53B8AD66-CF7F-93F6-801E-769F094EFFFC}"/>
              </a:ext>
            </a:extLst>
          </p:cNvPr>
          <p:cNvCxnSpPr/>
          <p:nvPr/>
        </p:nvCxnSpPr>
        <p:spPr>
          <a:xfrm>
            <a:off x="543075" y="991025"/>
            <a:ext cx="8601000" cy="0"/>
          </a:xfrm>
          <a:prstGeom prst="straightConnector1">
            <a:avLst/>
          </a:prstGeom>
          <a:noFill/>
          <a:ln w="19050" cap="flat" cmpd="sng">
            <a:solidFill>
              <a:srgbClr val="F4D06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" name="Picture 6" descr="A close-up of a hand holding a pen&#10;&#10;Description automatically generated">
            <a:extLst>
              <a:ext uri="{FF2B5EF4-FFF2-40B4-BE49-F238E27FC236}">
                <a16:creationId xmlns:a16="http://schemas.microsoft.com/office/drawing/2014/main" id="{6A94482F-8B0E-43C3-0395-B505DB6C09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75" y="1051271"/>
            <a:ext cx="7772400" cy="3723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8175EC-3FEE-41D0-82A9-CFA10946A3F5}"/>
              </a:ext>
            </a:extLst>
          </p:cNvPr>
          <p:cNvSpPr txBox="1"/>
          <p:nvPr/>
        </p:nvSpPr>
        <p:spPr>
          <a:xfrm>
            <a:off x="543075" y="86683"/>
            <a:ext cx="8057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5D16F"/>
                </a:solidFill>
                <a:latin typeface="Nunito Sans" pitchFamily="2" charset="77"/>
              </a:rPr>
              <a:t>Insert the Decompression Device With Capnospot Affixed to Needle</a:t>
            </a:r>
          </a:p>
        </p:txBody>
      </p:sp>
    </p:spTree>
    <p:extLst>
      <p:ext uri="{BB962C8B-B14F-4D97-AF65-F5344CB8AC3E}">
        <p14:creationId xmlns:p14="http://schemas.microsoft.com/office/powerpoint/2010/main" val="2730283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16</a:t>
            </a:fld>
            <a:endParaRPr dirty="0"/>
          </a:p>
        </p:txBody>
      </p:sp>
      <p:grpSp>
        <p:nvGrpSpPr>
          <p:cNvPr id="80" name="Google Shape;80;p14"/>
          <p:cNvGrpSpPr/>
          <p:nvPr/>
        </p:nvGrpSpPr>
        <p:grpSpPr>
          <a:xfrm>
            <a:off x="147037" y="4774871"/>
            <a:ext cx="1205658" cy="209953"/>
            <a:chOff x="0" y="0"/>
            <a:chExt cx="7548640" cy="1314950"/>
          </a:xfrm>
        </p:grpSpPr>
        <p:pic>
          <p:nvPicPr>
            <p:cNvPr id="81" name="Google Shape;81;p14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656800" cy="1314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14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81714" y="269550"/>
              <a:ext cx="6166926" cy="860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E52BFE3-48B7-087F-1845-7EFE2C6C9B29}"/>
              </a:ext>
            </a:extLst>
          </p:cNvPr>
          <p:cNvGrpSpPr/>
          <p:nvPr/>
        </p:nvGrpSpPr>
        <p:grpSpPr>
          <a:xfrm>
            <a:off x="464825" y="405025"/>
            <a:ext cx="8679250" cy="586000"/>
            <a:chOff x="464825" y="405025"/>
            <a:chExt cx="8679250" cy="586000"/>
          </a:xfrm>
        </p:grpSpPr>
        <p:sp>
          <p:nvSpPr>
            <p:cNvPr id="4" name="Google Shape;62;p13">
              <a:extLst>
                <a:ext uri="{FF2B5EF4-FFF2-40B4-BE49-F238E27FC236}">
                  <a16:creationId xmlns:a16="http://schemas.microsoft.com/office/drawing/2014/main" id="{F1DC3E96-D76A-2EAA-F5AD-C2E54F8F75E6}"/>
                </a:ext>
              </a:extLst>
            </p:cNvPr>
            <p:cNvSpPr txBox="1"/>
            <p:nvPr/>
          </p:nvSpPr>
          <p:spPr>
            <a:xfrm>
              <a:off x="464825" y="405025"/>
              <a:ext cx="7366500" cy="2154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endParaRPr sz="200" b="1" i="0" u="none" strike="noStrike" cap="none" dirty="0">
                <a:solidFill>
                  <a:srgbClr val="F4D06F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cxnSp>
          <p:nvCxnSpPr>
            <p:cNvPr id="5" name="Google Shape;66;p13">
              <a:extLst>
                <a:ext uri="{FF2B5EF4-FFF2-40B4-BE49-F238E27FC236}">
                  <a16:creationId xmlns:a16="http://schemas.microsoft.com/office/drawing/2014/main" id="{53B8AD66-CF7F-93F6-801E-769F094EFFFC}"/>
                </a:ext>
              </a:extLst>
            </p:cNvPr>
            <p:cNvCxnSpPr/>
            <p:nvPr/>
          </p:nvCxnSpPr>
          <p:spPr>
            <a:xfrm>
              <a:off x="543075" y="991025"/>
              <a:ext cx="8601000" cy="0"/>
            </a:xfrm>
            <a:prstGeom prst="straightConnector1">
              <a:avLst/>
            </a:prstGeom>
            <a:noFill/>
            <a:ln w="19050" cap="flat" cmpd="sng">
              <a:solidFill>
                <a:srgbClr val="F4D06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6" name="Picture 5" descr="A close-up of a syringe&#10;&#10;Description automatically generated">
            <a:extLst>
              <a:ext uri="{FF2B5EF4-FFF2-40B4-BE49-F238E27FC236}">
                <a16:creationId xmlns:a16="http://schemas.microsoft.com/office/drawing/2014/main" id="{EFFD6E77-349C-A07B-B122-03F34E7B5D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75" y="1089891"/>
            <a:ext cx="7772400" cy="3629152"/>
          </a:xfrm>
          <a:prstGeom prst="rect">
            <a:avLst/>
          </a:prstGeom>
        </p:spPr>
      </p:pic>
      <p:sp>
        <p:nvSpPr>
          <p:cNvPr id="8" name="Up Arrow 7">
            <a:extLst>
              <a:ext uri="{FF2B5EF4-FFF2-40B4-BE49-F238E27FC236}">
                <a16:creationId xmlns:a16="http://schemas.microsoft.com/office/drawing/2014/main" id="{1D181902-0925-F463-6975-F9E5EAD010BA}"/>
              </a:ext>
            </a:extLst>
          </p:cNvPr>
          <p:cNvSpPr/>
          <p:nvPr/>
        </p:nvSpPr>
        <p:spPr>
          <a:xfrm>
            <a:off x="2146852" y="2683566"/>
            <a:ext cx="417443" cy="854765"/>
          </a:xfrm>
          <a:prstGeom prst="upArrow">
            <a:avLst/>
          </a:prstGeom>
          <a:solidFill>
            <a:srgbClr val="382E5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3394F1-0A2D-39FD-AD8D-4E232A103A17}"/>
              </a:ext>
            </a:extLst>
          </p:cNvPr>
          <p:cNvSpPr txBox="1"/>
          <p:nvPr/>
        </p:nvSpPr>
        <p:spPr>
          <a:xfrm>
            <a:off x="1262269" y="3625816"/>
            <a:ext cx="23754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82E59"/>
                </a:solidFill>
                <a:latin typeface="Nunito Sans" pitchFamily="2" charset="77"/>
              </a:rPr>
              <a:t>Evaluate for color change from blue to </a:t>
            </a:r>
            <a:r>
              <a:rPr lang="en-US" b="1" dirty="0">
                <a:solidFill>
                  <a:srgbClr val="F5D16F"/>
                </a:solidFill>
                <a:latin typeface="Nunito Sans" pitchFamily="2" charset="77"/>
              </a:rPr>
              <a:t>yellow</a:t>
            </a:r>
            <a:r>
              <a:rPr lang="en-US" b="1" dirty="0">
                <a:solidFill>
                  <a:srgbClr val="382E59"/>
                </a:solidFill>
                <a:latin typeface="Nunito Sans" pitchFamily="2" charset="77"/>
              </a:rPr>
              <a:t> in the Indication Chamber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5C6711-E4CD-F99C-3C31-4F8DACCB44AF}"/>
              </a:ext>
            </a:extLst>
          </p:cNvPr>
          <p:cNvSpPr txBox="1"/>
          <p:nvPr/>
        </p:nvSpPr>
        <p:spPr>
          <a:xfrm>
            <a:off x="543075" y="405025"/>
            <a:ext cx="7643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5D16F"/>
                </a:solidFill>
                <a:latin typeface="Nunito Sans" pitchFamily="2" charset="77"/>
              </a:rPr>
              <a:t>Advancing the Decompression Device</a:t>
            </a:r>
          </a:p>
        </p:txBody>
      </p:sp>
    </p:spTree>
    <p:extLst>
      <p:ext uri="{BB962C8B-B14F-4D97-AF65-F5344CB8AC3E}">
        <p14:creationId xmlns:p14="http://schemas.microsoft.com/office/powerpoint/2010/main" val="558297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17</a:t>
            </a:fld>
            <a:endParaRPr dirty="0"/>
          </a:p>
        </p:txBody>
      </p:sp>
      <p:grpSp>
        <p:nvGrpSpPr>
          <p:cNvPr id="80" name="Google Shape;80;p14"/>
          <p:cNvGrpSpPr/>
          <p:nvPr/>
        </p:nvGrpSpPr>
        <p:grpSpPr>
          <a:xfrm>
            <a:off x="147037" y="4774871"/>
            <a:ext cx="1205658" cy="209953"/>
            <a:chOff x="0" y="0"/>
            <a:chExt cx="7548640" cy="1314950"/>
          </a:xfrm>
        </p:grpSpPr>
        <p:pic>
          <p:nvPicPr>
            <p:cNvPr id="81" name="Google Shape;81;p14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656800" cy="1314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14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81714" y="269550"/>
              <a:ext cx="6166926" cy="8604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5" name="Google Shape;66;p13">
            <a:extLst>
              <a:ext uri="{FF2B5EF4-FFF2-40B4-BE49-F238E27FC236}">
                <a16:creationId xmlns:a16="http://schemas.microsoft.com/office/drawing/2014/main" id="{53B8AD66-CF7F-93F6-801E-769F094EFFFC}"/>
              </a:ext>
            </a:extLst>
          </p:cNvPr>
          <p:cNvCxnSpPr/>
          <p:nvPr/>
        </p:nvCxnSpPr>
        <p:spPr>
          <a:xfrm>
            <a:off x="543075" y="991025"/>
            <a:ext cx="8601000" cy="0"/>
          </a:xfrm>
          <a:prstGeom prst="straightConnector1">
            <a:avLst/>
          </a:prstGeom>
          <a:noFill/>
          <a:ln w="19050" cap="flat" cmpd="sng">
            <a:solidFill>
              <a:srgbClr val="F4D06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" name="Picture 5" descr="A close-up of a syringe&#10;&#10;Description automatically generated">
            <a:extLst>
              <a:ext uri="{FF2B5EF4-FFF2-40B4-BE49-F238E27FC236}">
                <a16:creationId xmlns:a16="http://schemas.microsoft.com/office/drawing/2014/main" id="{252FA2DA-F674-3089-19A0-F58992B021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75" y="1104660"/>
            <a:ext cx="7772400" cy="35996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8CB357-0EFB-56A6-1745-C0430B5AC244}"/>
              </a:ext>
            </a:extLst>
          </p:cNvPr>
          <p:cNvSpPr txBox="1"/>
          <p:nvPr/>
        </p:nvSpPr>
        <p:spPr>
          <a:xfrm>
            <a:off x="543075" y="93735"/>
            <a:ext cx="777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5D16F"/>
                </a:solidFill>
                <a:latin typeface="Nunito Sans" pitchFamily="2" charset="77"/>
              </a:rPr>
              <a:t>Continued Monitoring of Catheter Patency and Patient Improvement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E7BC71-99E3-10D4-9E2D-20781A3C6340}"/>
              </a:ext>
            </a:extLst>
          </p:cNvPr>
          <p:cNvSpPr txBox="1"/>
          <p:nvPr/>
        </p:nvSpPr>
        <p:spPr>
          <a:xfrm>
            <a:off x="1971717" y="3709110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82E59"/>
                </a:solidFill>
                <a:latin typeface="Nunito Sans" pitchFamily="2" charset="77"/>
              </a:rPr>
              <a:t>Reapply Capnospot® to decompression catheter for continued assessment of catheter patency</a:t>
            </a:r>
          </a:p>
        </p:txBody>
      </p:sp>
    </p:spTree>
    <p:extLst>
      <p:ext uri="{BB962C8B-B14F-4D97-AF65-F5344CB8AC3E}">
        <p14:creationId xmlns:p14="http://schemas.microsoft.com/office/powerpoint/2010/main" val="1516077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18</a:t>
            </a:fld>
            <a:endParaRPr dirty="0"/>
          </a:p>
        </p:txBody>
      </p:sp>
      <p:grpSp>
        <p:nvGrpSpPr>
          <p:cNvPr id="80" name="Google Shape;80;p14"/>
          <p:cNvGrpSpPr/>
          <p:nvPr/>
        </p:nvGrpSpPr>
        <p:grpSpPr>
          <a:xfrm>
            <a:off x="147037" y="4774871"/>
            <a:ext cx="1205658" cy="209953"/>
            <a:chOff x="0" y="0"/>
            <a:chExt cx="7548640" cy="1314950"/>
          </a:xfrm>
        </p:grpSpPr>
        <p:pic>
          <p:nvPicPr>
            <p:cNvPr id="81" name="Google Shape;81;p14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656800" cy="1314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14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81714" y="269550"/>
              <a:ext cx="6166926" cy="8604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5" name="Google Shape;66;p13">
            <a:extLst>
              <a:ext uri="{FF2B5EF4-FFF2-40B4-BE49-F238E27FC236}">
                <a16:creationId xmlns:a16="http://schemas.microsoft.com/office/drawing/2014/main" id="{53B8AD66-CF7F-93F6-801E-769F094EFFFC}"/>
              </a:ext>
            </a:extLst>
          </p:cNvPr>
          <p:cNvCxnSpPr/>
          <p:nvPr/>
        </p:nvCxnSpPr>
        <p:spPr>
          <a:xfrm>
            <a:off x="543075" y="991025"/>
            <a:ext cx="8601000" cy="0"/>
          </a:xfrm>
          <a:prstGeom prst="straightConnector1">
            <a:avLst/>
          </a:prstGeom>
          <a:noFill/>
          <a:ln w="19050" cap="flat" cmpd="sng">
            <a:solidFill>
              <a:srgbClr val="F4D06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AA0C3FA-AE3A-B4E3-7A03-3B6E299AE739}"/>
              </a:ext>
            </a:extLst>
          </p:cNvPr>
          <p:cNvSpPr txBox="1"/>
          <p:nvPr/>
        </p:nvSpPr>
        <p:spPr>
          <a:xfrm>
            <a:off x="411659" y="130490"/>
            <a:ext cx="7578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5D16F"/>
                </a:solidFill>
                <a:latin typeface="Nunito Sans" pitchFamily="2" charset="77"/>
              </a:rPr>
              <a:t>Trouble Shooting Capnospot and Evaluating Catheter Patency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45F830-267E-AD65-F996-CFBE593E00BC}"/>
              </a:ext>
            </a:extLst>
          </p:cNvPr>
          <p:cNvSpPr txBox="1"/>
          <p:nvPr/>
        </p:nvSpPr>
        <p:spPr>
          <a:xfrm>
            <a:off x="330633" y="1417588"/>
            <a:ext cx="49298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kern="100" dirty="0">
                <a:solidFill>
                  <a:srgbClr val="F5D16F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If the Capnospot</a:t>
            </a:r>
            <a:r>
              <a:rPr lang="en-US" sz="2000" b="1" kern="100" baseline="30000" dirty="0">
                <a:solidFill>
                  <a:srgbClr val="F5D16F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 (Body CS)"/>
              </a:rPr>
              <a:t>®</a:t>
            </a:r>
            <a:r>
              <a:rPr lang="en-US" sz="2000" b="1" kern="100" dirty="0">
                <a:solidFill>
                  <a:srgbClr val="F5D16F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color changing indicator presents a blue color, attach a 10mL syringe to the female luer connection of Capnospot</a:t>
            </a:r>
            <a:r>
              <a:rPr lang="en-US" sz="2000" b="1" kern="100" baseline="30000" dirty="0">
                <a:solidFill>
                  <a:srgbClr val="F5D16F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 (Body CS)"/>
              </a:rPr>
              <a:t>®</a:t>
            </a:r>
            <a:r>
              <a:rPr lang="en-US" sz="2000" b="1" kern="100" dirty="0">
                <a:solidFill>
                  <a:srgbClr val="F5D16F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and attempt to aspirate air</a:t>
            </a:r>
            <a:r>
              <a:rPr lang="en-US" sz="2000" b="1" kern="100" baseline="30000" dirty="0">
                <a:solidFill>
                  <a:srgbClr val="F5D16F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(5)</a:t>
            </a:r>
            <a:r>
              <a:rPr lang="en-US" sz="2000" b="1" kern="100" dirty="0">
                <a:solidFill>
                  <a:srgbClr val="F5D16F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. If the Capnospot</a:t>
            </a:r>
            <a:r>
              <a:rPr lang="en-US" sz="2000" b="1" kern="100" baseline="30000" dirty="0">
                <a:solidFill>
                  <a:srgbClr val="F5D16F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 (Body CS)"/>
              </a:rPr>
              <a:t>®</a:t>
            </a:r>
            <a:r>
              <a:rPr lang="en-US" sz="2000" b="1" kern="100" dirty="0">
                <a:solidFill>
                  <a:srgbClr val="F5D16F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does not change to a yellow color or air is unable to be aspirated without resistance, evaluate the catheter for displacement or obstruction. </a:t>
            </a:r>
            <a:endParaRPr lang="en-US" sz="2000" b="1" dirty="0">
              <a:solidFill>
                <a:srgbClr val="F5D16F"/>
              </a:solidFill>
            </a:endParaRPr>
          </a:p>
        </p:txBody>
      </p:sp>
      <p:pic>
        <p:nvPicPr>
          <p:cNvPr id="11" name="Picture 10" descr="A close-up of a syringe&#10;&#10;Description automatically generated">
            <a:extLst>
              <a:ext uri="{FF2B5EF4-FFF2-40B4-BE49-F238E27FC236}">
                <a16:creationId xmlns:a16="http://schemas.microsoft.com/office/drawing/2014/main" id="{44348B5A-B901-3C4E-5084-C28C92FC82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8413" y="1494503"/>
            <a:ext cx="3569110" cy="265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303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0"/>
          <p:cNvSpPr txBox="1"/>
          <p:nvPr/>
        </p:nvSpPr>
        <p:spPr>
          <a:xfrm>
            <a:off x="0" y="1699375"/>
            <a:ext cx="9144000" cy="1231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F4D06F"/>
                </a:solidFill>
                <a:latin typeface="Nunito Sans"/>
                <a:ea typeface="Nunito Sans"/>
                <a:cs typeface="Nunito Sans"/>
                <a:sym typeface="Nunito Sans"/>
              </a:rPr>
              <a:t>THANK YOU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lang="en-US" sz="1600" b="1" dirty="0">
              <a:solidFill>
                <a:srgbClr val="F4D06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600" b="1" dirty="0">
                <a:solidFill>
                  <a:srgbClr val="F4D06F"/>
                </a:solidFill>
                <a:latin typeface="Nunito Sans"/>
                <a:ea typeface="Nunito Sans"/>
                <a:cs typeface="Nunito Sans"/>
                <a:sym typeface="Nunito Sans"/>
              </a:rPr>
              <a:t>WWW.PNEUMERIC-MEDICAL.COM</a:t>
            </a:r>
            <a:endParaRPr sz="1600" b="1" i="0" u="none" strike="noStrike" cap="none" dirty="0">
              <a:solidFill>
                <a:srgbClr val="F4D06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355" name="Google Shape;355;p3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5850" y="4201244"/>
            <a:ext cx="2452301" cy="72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2</a:t>
            </a:fld>
            <a:endParaRPr dirty="0"/>
          </a:p>
        </p:txBody>
      </p:sp>
      <p:grpSp>
        <p:nvGrpSpPr>
          <p:cNvPr id="80" name="Google Shape;80;p14"/>
          <p:cNvGrpSpPr/>
          <p:nvPr/>
        </p:nvGrpSpPr>
        <p:grpSpPr>
          <a:xfrm>
            <a:off x="147037" y="4774871"/>
            <a:ext cx="1205658" cy="209953"/>
            <a:chOff x="0" y="0"/>
            <a:chExt cx="7548640" cy="1314950"/>
          </a:xfrm>
        </p:grpSpPr>
        <p:pic>
          <p:nvPicPr>
            <p:cNvPr id="81" name="Google Shape;81;p14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656800" cy="1314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14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81714" y="269550"/>
              <a:ext cx="6166926" cy="860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2ECDC6E-E274-2E78-7563-10A0B3A3C109}"/>
              </a:ext>
            </a:extLst>
          </p:cNvPr>
          <p:cNvGrpSpPr/>
          <p:nvPr/>
        </p:nvGrpSpPr>
        <p:grpSpPr>
          <a:xfrm>
            <a:off x="464825" y="405025"/>
            <a:ext cx="8679250" cy="634800"/>
            <a:chOff x="464825" y="405025"/>
            <a:chExt cx="8679250" cy="634800"/>
          </a:xfrm>
        </p:grpSpPr>
        <p:sp>
          <p:nvSpPr>
            <p:cNvPr id="5" name="Google Shape;62;p13">
              <a:extLst>
                <a:ext uri="{FF2B5EF4-FFF2-40B4-BE49-F238E27FC236}">
                  <a16:creationId xmlns:a16="http://schemas.microsoft.com/office/drawing/2014/main" id="{AD34BE81-D239-4A33-5A3B-3F4BF0E1FCC3}"/>
                </a:ext>
              </a:extLst>
            </p:cNvPr>
            <p:cNvSpPr txBox="1"/>
            <p:nvPr/>
          </p:nvSpPr>
          <p:spPr>
            <a:xfrm>
              <a:off x="464825" y="405025"/>
              <a:ext cx="7366500" cy="63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-US" sz="3000" b="1" i="0" u="none" strike="noStrike" cap="none" dirty="0">
                  <a:solidFill>
                    <a:srgbClr val="F4D06F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Objectives</a:t>
              </a:r>
              <a:endParaRPr sz="3000" b="1" i="0" u="none" strike="noStrike" cap="none" dirty="0">
                <a:solidFill>
                  <a:srgbClr val="F4D06F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endParaRPr sz="200" b="1" i="0" u="none" strike="noStrike" cap="none" dirty="0">
                <a:solidFill>
                  <a:srgbClr val="F4D06F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cxnSp>
          <p:nvCxnSpPr>
            <p:cNvPr id="6" name="Google Shape;66;p13">
              <a:extLst>
                <a:ext uri="{FF2B5EF4-FFF2-40B4-BE49-F238E27FC236}">
                  <a16:creationId xmlns:a16="http://schemas.microsoft.com/office/drawing/2014/main" id="{4C9F87ED-8690-6CB2-ABFB-B234DF9EB98F}"/>
                </a:ext>
              </a:extLst>
            </p:cNvPr>
            <p:cNvCxnSpPr/>
            <p:nvPr/>
          </p:nvCxnSpPr>
          <p:spPr>
            <a:xfrm>
              <a:off x="543075" y="991025"/>
              <a:ext cx="8601000" cy="0"/>
            </a:xfrm>
            <a:prstGeom prst="straightConnector1">
              <a:avLst/>
            </a:prstGeom>
            <a:noFill/>
            <a:ln w="19050" cap="flat" cmpd="sng">
              <a:solidFill>
                <a:srgbClr val="F4D06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AD3C77-93BD-87CE-6A7F-3B9F64F97E02}"/>
              </a:ext>
            </a:extLst>
          </p:cNvPr>
          <p:cNvSpPr txBox="1"/>
          <p:nvPr/>
        </p:nvSpPr>
        <p:spPr>
          <a:xfrm>
            <a:off x="464825" y="1082863"/>
            <a:ext cx="860092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DCD6C1"/>
              </a:buClr>
              <a:buSzPct val="500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DCD6C1"/>
                </a:solidFill>
                <a:latin typeface="Nunito Sans" pitchFamily="2" charset="77"/>
              </a:rPr>
              <a:t>Understand the role of Capnospot® in the treatment of tension pneumothorax</a:t>
            </a:r>
          </a:p>
          <a:p>
            <a:pPr marL="285750" indent="-285750">
              <a:buClr>
                <a:srgbClr val="DCD6C1"/>
              </a:buClr>
              <a:buSzPct val="500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DCD6C1"/>
                </a:solidFill>
                <a:latin typeface="Nunito Sans" pitchFamily="2" charset="77"/>
              </a:rPr>
              <a:t>Identify the signs and symptoms of tension pneumothorax in the self ventilating patient </a:t>
            </a:r>
          </a:p>
          <a:p>
            <a:pPr marL="285750" indent="-285750">
              <a:buClr>
                <a:srgbClr val="DCD6C1"/>
              </a:buClr>
              <a:buSzPct val="500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DCD6C1"/>
                </a:solidFill>
                <a:latin typeface="Nunito Sans" pitchFamily="2" charset="77"/>
              </a:rPr>
              <a:t>Identify the signs and symptoms of tension pneumothorax in the patient who is receiving positive pressure or that is mechanically ventilated</a:t>
            </a:r>
          </a:p>
          <a:p>
            <a:pPr marL="285750" indent="-285750">
              <a:buClr>
                <a:srgbClr val="DCD6C1"/>
              </a:buClr>
              <a:buSzPct val="500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DCD6C1"/>
                </a:solidFill>
                <a:latin typeface="Nunito Sans" pitchFamily="2" charset="77"/>
              </a:rPr>
              <a:t>Landmark the 2</a:t>
            </a:r>
            <a:r>
              <a:rPr lang="en-US" sz="1900" baseline="30000" dirty="0">
                <a:solidFill>
                  <a:srgbClr val="DCD6C1"/>
                </a:solidFill>
                <a:latin typeface="Nunito Sans" pitchFamily="2" charset="77"/>
              </a:rPr>
              <a:t>nd</a:t>
            </a:r>
            <a:r>
              <a:rPr lang="en-US" sz="1900" dirty="0">
                <a:solidFill>
                  <a:srgbClr val="DCD6C1"/>
                </a:solidFill>
                <a:latin typeface="Nunito Sans" pitchFamily="2" charset="77"/>
              </a:rPr>
              <a:t> intercostal space, midclavicular line</a:t>
            </a:r>
          </a:p>
          <a:p>
            <a:pPr marL="285750" indent="-285750">
              <a:buClr>
                <a:srgbClr val="DCD6C1"/>
              </a:buClr>
              <a:buSzPct val="500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DCD6C1"/>
                </a:solidFill>
                <a:latin typeface="Nunito Sans" pitchFamily="2" charset="77"/>
              </a:rPr>
              <a:t>Landmark the 4</a:t>
            </a:r>
            <a:r>
              <a:rPr lang="en-US" sz="1900" baseline="30000" dirty="0">
                <a:solidFill>
                  <a:srgbClr val="DCD6C1"/>
                </a:solidFill>
                <a:latin typeface="Nunito Sans" pitchFamily="2" charset="77"/>
              </a:rPr>
              <a:t>th</a:t>
            </a:r>
            <a:r>
              <a:rPr lang="en-US" sz="1900" dirty="0">
                <a:solidFill>
                  <a:srgbClr val="DCD6C1"/>
                </a:solidFill>
                <a:latin typeface="Nunito Sans" pitchFamily="2" charset="77"/>
              </a:rPr>
              <a:t>/5</a:t>
            </a:r>
            <a:r>
              <a:rPr lang="en-US" sz="1900" baseline="30000" dirty="0">
                <a:solidFill>
                  <a:srgbClr val="DCD6C1"/>
                </a:solidFill>
                <a:latin typeface="Nunito Sans" pitchFamily="2" charset="77"/>
              </a:rPr>
              <a:t>th</a:t>
            </a:r>
            <a:r>
              <a:rPr lang="en-US" sz="1900" dirty="0">
                <a:solidFill>
                  <a:srgbClr val="DCD6C1"/>
                </a:solidFill>
                <a:latin typeface="Nunito Sans" pitchFamily="2" charset="77"/>
              </a:rPr>
              <a:t> intercostal space, anterior axillary line</a:t>
            </a:r>
          </a:p>
          <a:p>
            <a:pPr marL="285750" indent="-285750">
              <a:buClr>
                <a:srgbClr val="DCD6C1"/>
              </a:buClr>
              <a:buSzPct val="500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DCD6C1"/>
                </a:solidFill>
                <a:latin typeface="Nunito Sans" pitchFamily="2" charset="77"/>
              </a:rPr>
              <a:t>Insertion of a needle decompression device with Capnospot®</a:t>
            </a:r>
          </a:p>
          <a:p>
            <a:pPr marL="285750" indent="-285750">
              <a:buClr>
                <a:srgbClr val="DCD6C1"/>
              </a:buClr>
              <a:buSzPct val="500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DCD6C1"/>
                </a:solidFill>
                <a:latin typeface="Nunito Sans" pitchFamily="2" charset="77"/>
              </a:rPr>
              <a:t>Observing for signs and symptoms of clinical improvement after relief of tension pneumothorax with Capnospot®</a:t>
            </a:r>
          </a:p>
          <a:p>
            <a:pPr marL="285750" indent="-285750">
              <a:buClr>
                <a:srgbClr val="DCD6C1"/>
              </a:buClr>
              <a:buSzPct val="500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DCD6C1"/>
                </a:solidFill>
                <a:latin typeface="Nunito Sans" pitchFamily="2" charset="77"/>
              </a:rPr>
              <a:t>Troubleshooting the Capnospot® and identification of catheter failure</a:t>
            </a:r>
          </a:p>
          <a:p>
            <a:endParaRPr lang="en-US" dirty="0">
              <a:solidFill>
                <a:srgbClr val="F5D1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483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3</a:t>
            </a:fld>
            <a:endParaRPr dirty="0"/>
          </a:p>
        </p:txBody>
      </p:sp>
      <p:sp>
        <p:nvSpPr>
          <p:cNvPr id="79" name="Google Shape;79;p14"/>
          <p:cNvSpPr txBox="1"/>
          <p:nvPr/>
        </p:nvSpPr>
        <p:spPr>
          <a:xfrm>
            <a:off x="279348" y="1481172"/>
            <a:ext cx="5136588" cy="2622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292100" marR="0" lvl="0" indent="-2857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CD6C1"/>
              </a:buClr>
              <a:buSzPts val="1600"/>
              <a:buFont typeface="Arial"/>
              <a:buChar char="•"/>
            </a:pPr>
            <a:r>
              <a:rPr lang="en-US" sz="3200" i="0" u="none" strike="noStrike" cap="none" baseline="50000" dirty="0">
                <a:solidFill>
                  <a:srgbClr val="DCD6C1"/>
                </a:solidFill>
                <a:latin typeface="Nunito Sans"/>
                <a:ea typeface="Nunito Sans"/>
                <a:cs typeface="Nunito Sans"/>
                <a:sym typeface="Nunito Sans"/>
              </a:rPr>
              <a:t>Patients arrived in the trauma bay looking like this!</a:t>
            </a:r>
          </a:p>
          <a:p>
            <a:pPr marL="292100" marR="0" lvl="0" indent="-2857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CD6C1"/>
              </a:buClr>
              <a:buSzPts val="1600"/>
              <a:buFont typeface="Arial"/>
              <a:buChar char="•"/>
            </a:pPr>
            <a:r>
              <a:rPr lang="en-US" sz="3200" baseline="50000" dirty="0">
                <a:solidFill>
                  <a:srgbClr val="DCD6C1"/>
                </a:solidFill>
                <a:latin typeface="Nunito Sans"/>
                <a:ea typeface="Nunito Sans"/>
                <a:cs typeface="Nunito Sans"/>
                <a:sym typeface="Nunito Sans"/>
              </a:rPr>
              <a:t>If this is what happens at leading medical centers, what happens in other places </a:t>
            </a:r>
          </a:p>
          <a:p>
            <a:pPr marL="292100" marR="0" lvl="0" indent="-2857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CD6C1"/>
              </a:buClr>
              <a:buSzPts val="1600"/>
              <a:buFont typeface="Arial"/>
              <a:buChar char="•"/>
            </a:pPr>
            <a:r>
              <a:rPr lang="en-US" sz="3200" baseline="50000" dirty="0">
                <a:solidFill>
                  <a:srgbClr val="DCD6C1"/>
                </a:solidFill>
                <a:latin typeface="Nunito Sans"/>
                <a:ea typeface="Nunito Sans"/>
                <a:cs typeface="Nunito Sans"/>
                <a:sym typeface="Nunito Sans"/>
              </a:rPr>
              <a:t>What is the Pre-Hospital solution? Is there a better way</a:t>
            </a:r>
            <a:endParaRPr lang="en-US" sz="3200" i="0" u="none" strike="noStrike" cap="none" baseline="50000" dirty="0">
              <a:solidFill>
                <a:srgbClr val="DCD6C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grpSp>
        <p:nvGrpSpPr>
          <p:cNvPr id="80" name="Google Shape;80;p14"/>
          <p:cNvGrpSpPr/>
          <p:nvPr/>
        </p:nvGrpSpPr>
        <p:grpSpPr>
          <a:xfrm>
            <a:off x="147037" y="4774871"/>
            <a:ext cx="1205658" cy="209953"/>
            <a:chOff x="0" y="0"/>
            <a:chExt cx="7548640" cy="1314950"/>
          </a:xfrm>
        </p:grpSpPr>
        <p:pic>
          <p:nvPicPr>
            <p:cNvPr id="81" name="Google Shape;81;p14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656800" cy="1314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14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81714" y="269550"/>
              <a:ext cx="6166926" cy="8604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3" name="Google Shape;83;p14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7025" y="1350814"/>
            <a:ext cx="2646374" cy="264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person with a stethoscope around his neck&#10;&#10;Description automatically generated with low confidence">
            <a:extLst>
              <a:ext uri="{FF2B5EF4-FFF2-40B4-BE49-F238E27FC236}">
                <a16:creationId xmlns:a16="http://schemas.microsoft.com/office/drawing/2014/main" id="{FF91B249-3C4D-6F13-C1A4-E2FCD1C313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30"/>
          <a:stretch/>
        </p:blipFill>
        <p:spPr>
          <a:xfrm>
            <a:off x="5328213" y="1126860"/>
            <a:ext cx="3418595" cy="33308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2ECDC6E-E274-2E78-7563-10A0B3A3C109}"/>
              </a:ext>
            </a:extLst>
          </p:cNvPr>
          <p:cNvGrpSpPr/>
          <p:nvPr/>
        </p:nvGrpSpPr>
        <p:grpSpPr>
          <a:xfrm>
            <a:off x="464825" y="405025"/>
            <a:ext cx="8679250" cy="634800"/>
            <a:chOff x="464825" y="405025"/>
            <a:chExt cx="8679250" cy="634800"/>
          </a:xfrm>
        </p:grpSpPr>
        <p:sp>
          <p:nvSpPr>
            <p:cNvPr id="5" name="Google Shape;62;p13">
              <a:extLst>
                <a:ext uri="{FF2B5EF4-FFF2-40B4-BE49-F238E27FC236}">
                  <a16:creationId xmlns:a16="http://schemas.microsoft.com/office/drawing/2014/main" id="{AD34BE81-D239-4A33-5A3B-3F4BF0E1FCC3}"/>
                </a:ext>
              </a:extLst>
            </p:cNvPr>
            <p:cNvSpPr txBox="1"/>
            <p:nvPr/>
          </p:nvSpPr>
          <p:spPr>
            <a:xfrm>
              <a:off x="464825" y="405025"/>
              <a:ext cx="7366500" cy="63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-US" sz="3000" b="1" i="0" u="none" strike="noStrike" cap="none" dirty="0">
                  <a:solidFill>
                    <a:srgbClr val="F4D06F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The Why of Capnospot®</a:t>
              </a:r>
              <a:endParaRPr sz="3000" b="1" i="0" u="none" strike="noStrike" cap="none" dirty="0">
                <a:solidFill>
                  <a:srgbClr val="F4D06F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endParaRPr sz="200" b="1" i="0" u="none" strike="noStrike" cap="none" dirty="0">
                <a:solidFill>
                  <a:srgbClr val="F4D06F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cxnSp>
          <p:nvCxnSpPr>
            <p:cNvPr id="6" name="Google Shape;66;p13">
              <a:extLst>
                <a:ext uri="{FF2B5EF4-FFF2-40B4-BE49-F238E27FC236}">
                  <a16:creationId xmlns:a16="http://schemas.microsoft.com/office/drawing/2014/main" id="{4C9F87ED-8690-6CB2-ABFB-B234DF9EB98F}"/>
                </a:ext>
              </a:extLst>
            </p:cNvPr>
            <p:cNvCxnSpPr/>
            <p:nvPr/>
          </p:nvCxnSpPr>
          <p:spPr>
            <a:xfrm>
              <a:off x="543075" y="991025"/>
              <a:ext cx="8601000" cy="0"/>
            </a:xfrm>
            <a:prstGeom prst="straightConnector1">
              <a:avLst/>
            </a:prstGeom>
            <a:noFill/>
            <a:ln w="19050" cap="flat" cmpd="sng">
              <a:solidFill>
                <a:srgbClr val="F4D06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2787061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/>
          <p:nvPr/>
        </p:nvSpPr>
        <p:spPr>
          <a:xfrm>
            <a:off x="543075" y="1113069"/>
            <a:ext cx="5130210" cy="3373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marR="0" lvl="0" indent="-2857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DCD6C1"/>
              </a:buClr>
              <a:buFont typeface="Arial" panose="020B0604020202020204" pitchFamily="34" charset="0"/>
              <a:buChar char="•"/>
            </a:pPr>
            <a:r>
              <a:rPr lang="en-US" sz="1600" b="1" i="0" u="none" strike="noStrike" cap="none" dirty="0">
                <a:solidFill>
                  <a:srgbClr val="DCD6C1"/>
                </a:solidFill>
                <a:latin typeface="Nunito Sans"/>
                <a:ea typeface="Nunito Sans"/>
                <a:cs typeface="Nunito Sans"/>
                <a:sym typeface="Nunito Sans"/>
              </a:rPr>
              <a:t>100% </a:t>
            </a:r>
            <a:r>
              <a:rPr lang="en-US" sz="1600" i="0" u="none" strike="noStrike" cap="none" dirty="0">
                <a:solidFill>
                  <a:srgbClr val="DCD6C1"/>
                </a:solidFill>
                <a:latin typeface="Nunito Sans"/>
                <a:ea typeface="Nunito Sans"/>
                <a:cs typeface="Nunito Sans"/>
                <a:sym typeface="Nunito Sans"/>
              </a:rPr>
              <a:t>fatality rate if not treated immediately</a:t>
            </a:r>
          </a:p>
          <a:p>
            <a:pPr marL="285750" marR="0" lvl="0" indent="-28575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DCD6C1"/>
              </a:buClr>
              <a:buFont typeface="Arial" panose="020B0604020202020204" pitchFamily="34" charset="0"/>
              <a:buChar char="•"/>
            </a:pPr>
            <a:r>
              <a:rPr lang="en-US" sz="1600" b="1" i="0" u="none" strike="noStrike" cap="none" dirty="0">
                <a:solidFill>
                  <a:srgbClr val="DCD6C1"/>
                </a:solidFill>
                <a:latin typeface="Nunito Sans"/>
                <a:ea typeface="Nunito Sans"/>
                <a:cs typeface="Nunito Sans"/>
                <a:sym typeface="Nunito Sans"/>
              </a:rPr>
              <a:t>30% </a:t>
            </a:r>
            <a:r>
              <a:rPr lang="en-US" sz="1600" i="0" u="none" strike="noStrike" cap="none" dirty="0">
                <a:solidFill>
                  <a:srgbClr val="DCD6C1"/>
                </a:solidFill>
                <a:latin typeface="Nunito Sans"/>
                <a:ea typeface="Nunito Sans"/>
                <a:cs typeface="Nunito Sans"/>
                <a:sym typeface="Nunito Sans"/>
              </a:rPr>
              <a:t>of </a:t>
            </a:r>
            <a:r>
              <a:rPr lang="en-US" sz="1600" b="1" i="1" u="sng" strike="noStrike" cap="none" dirty="0">
                <a:solidFill>
                  <a:srgbClr val="DCD6C1"/>
                </a:solidFill>
                <a:latin typeface="Nunito Sans"/>
                <a:ea typeface="Nunito Sans"/>
                <a:cs typeface="Nunito Sans"/>
                <a:sym typeface="Nunito Sans"/>
              </a:rPr>
              <a:t>preventable</a:t>
            </a:r>
            <a:r>
              <a:rPr lang="en-US" sz="1600" i="0" u="none" strike="noStrike" cap="none" dirty="0">
                <a:solidFill>
                  <a:srgbClr val="DCD6C1"/>
                </a:solidFill>
                <a:latin typeface="Nunito Sans"/>
                <a:ea typeface="Nunito Sans"/>
                <a:cs typeface="Nunito Sans"/>
                <a:sym typeface="Nunito Sans"/>
              </a:rPr>
              <a:t> trauma mortalities occur from tension pneumothorax </a:t>
            </a:r>
            <a:r>
              <a:rPr lang="en-US" sz="1600" i="0" u="none" strike="noStrike" cap="none" baseline="30000" dirty="0">
                <a:solidFill>
                  <a:srgbClr val="DCD6C1"/>
                </a:solidFill>
                <a:latin typeface="Nunito Sans"/>
                <a:ea typeface="Nunito Sans"/>
                <a:cs typeface="Nunito Sans"/>
                <a:sym typeface="Nunito Sans"/>
              </a:rPr>
              <a:t>(1)</a:t>
            </a:r>
          </a:p>
          <a:p>
            <a:pPr marL="285750" indent="-28575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DCD6C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DCD6C1"/>
                </a:solidFill>
                <a:latin typeface="Nunito Sans"/>
                <a:ea typeface="Nunito Sans"/>
                <a:cs typeface="Nunito Sans"/>
                <a:sym typeface="Nunito Sans"/>
              </a:rPr>
              <a:t>Civilian Incidence “unclear”</a:t>
            </a:r>
            <a:r>
              <a:rPr lang="en-US" sz="1600" baseline="30000" dirty="0">
                <a:solidFill>
                  <a:srgbClr val="DCD6C1"/>
                </a:solidFill>
                <a:latin typeface="Nunito Sans"/>
                <a:ea typeface="Nunito Sans"/>
                <a:cs typeface="Nunito Sans"/>
                <a:sym typeface="Nunito Sans"/>
              </a:rPr>
              <a:t> (2)</a:t>
            </a:r>
          </a:p>
          <a:p>
            <a:pPr lvl="3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DCD6C1"/>
              </a:buClr>
            </a:pPr>
            <a:r>
              <a:rPr lang="en-US" sz="1600" baseline="30000" dirty="0">
                <a:solidFill>
                  <a:srgbClr val="DCD6C1"/>
                </a:solidFill>
                <a:latin typeface="Nunito Sans"/>
                <a:ea typeface="Nunito Sans"/>
                <a:cs typeface="Nunito Sans"/>
                <a:sym typeface="Nunito Sans"/>
              </a:rPr>
              <a:t>	</a:t>
            </a:r>
            <a:r>
              <a:rPr lang="en-US" sz="1600" dirty="0">
                <a:solidFill>
                  <a:srgbClr val="DCD6C1"/>
                </a:solidFill>
                <a:latin typeface="Nunito Sans"/>
                <a:ea typeface="Nunito Sans"/>
                <a:cs typeface="Nunito Sans"/>
                <a:sym typeface="Nunito Sans"/>
              </a:rPr>
              <a:t>Somewhere between 1% - 20%</a:t>
            </a:r>
            <a:endParaRPr lang="en-US" sz="1600" baseline="30000" dirty="0">
              <a:solidFill>
                <a:srgbClr val="DCD6C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285750" indent="-28575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DCD6C1"/>
              </a:buClr>
              <a:buFont typeface="Arial" panose="020B0604020202020204" pitchFamily="34" charset="0"/>
              <a:buChar char="•"/>
            </a:pPr>
            <a:r>
              <a:rPr lang="en-US" sz="1600" i="0" u="none" strike="noStrike" cap="none" dirty="0">
                <a:solidFill>
                  <a:srgbClr val="DCD6C1"/>
                </a:solidFill>
                <a:latin typeface="Nunito Sans"/>
                <a:ea typeface="Nunito Sans"/>
                <a:cs typeface="Nunito Sans"/>
                <a:sym typeface="Nunito Sans"/>
              </a:rPr>
              <a:t>DOD ~3-4% of all combat mortalities</a:t>
            </a:r>
            <a:r>
              <a:rPr lang="en-US" sz="1600" baseline="30000" dirty="0">
                <a:solidFill>
                  <a:srgbClr val="DCD6C1"/>
                </a:solidFill>
                <a:latin typeface="Nunito Sans"/>
                <a:ea typeface="Nunito Sans"/>
                <a:cs typeface="Nunito Sans"/>
                <a:sym typeface="Nunito Sans"/>
              </a:rPr>
              <a:t>(1)</a:t>
            </a:r>
          </a:p>
          <a:p>
            <a:pPr marL="285750" indent="-28575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DCD6C1"/>
              </a:buClr>
              <a:buFont typeface="Arial" panose="020B0604020202020204" pitchFamily="34" charset="0"/>
              <a:buChar char="•"/>
            </a:pPr>
            <a:r>
              <a:rPr lang="en-US" sz="1600" i="0" u="none" strike="noStrike" cap="none" dirty="0">
                <a:solidFill>
                  <a:srgbClr val="DCD6C1"/>
                </a:solidFill>
                <a:latin typeface="Nunito Sans"/>
                <a:ea typeface="Nunito Sans"/>
                <a:cs typeface="Nunito Sans"/>
                <a:sym typeface="Nunito Sans"/>
              </a:rPr>
              <a:t>Prehospital Decompression Reduces 24-hour Mortality by 25%</a:t>
            </a:r>
            <a:r>
              <a:rPr lang="en-US" sz="1600" baseline="30000" dirty="0">
                <a:solidFill>
                  <a:srgbClr val="DCD6C1"/>
                </a:solidFill>
                <a:latin typeface="Nunito Sans"/>
                <a:ea typeface="Nunito Sans"/>
                <a:cs typeface="Nunito Sans"/>
                <a:sym typeface="Nunito Sans"/>
              </a:rPr>
              <a:t>(2)</a:t>
            </a:r>
          </a:p>
        </p:txBody>
      </p:sp>
      <p:sp>
        <p:nvSpPr>
          <p:cNvPr id="64" name="Google Shape;64;p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4</a:t>
            </a:fld>
            <a:endParaRPr dirty="0"/>
          </a:p>
        </p:txBody>
      </p:sp>
      <p:sp>
        <p:nvSpPr>
          <p:cNvPr id="65" name="Google Shape;65;p13"/>
          <p:cNvSpPr txBox="1"/>
          <p:nvPr/>
        </p:nvSpPr>
        <p:spPr>
          <a:xfrm>
            <a:off x="1352695" y="4695201"/>
            <a:ext cx="730852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0" i="0" u="none" strike="noStrike" cap="none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1. J. J. McPherson, D. S. Feigin, R. F. Bellamy, Prevalence of Tension Pneumothorax in Fatally Wounded Combat Casualties, </a:t>
            </a:r>
            <a:r>
              <a:rPr lang="en-US" sz="600" b="0" i="1" u="none" strike="noStrike" cap="none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J. Trauma Inj. Infect. Crit. Care</a:t>
            </a:r>
            <a:r>
              <a:rPr lang="en-US" sz="600" b="0" i="0" u="none" strike="noStrike" cap="none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600" b="1" i="0" u="none" strike="noStrike" cap="none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60</a:t>
            </a:r>
            <a:r>
              <a:rPr lang="en-US" sz="600" b="0" i="0" u="none" strike="noStrike" cap="none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, 573–578 (2006).</a:t>
            </a:r>
            <a:endParaRPr sz="6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0" i="0" dirty="0">
                <a:solidFill>
                  <a:schemeClr val="bg1"/>
                </a:solidFill>
                <a:effectLst/>
                <a:latin typeface="BlinkMacSystemFont"/>
              </a:rPr>
              <a:t>2. </a:t>
            </a:r>
            <a:r>
              <a:rPr lang="en-US" sz="600" b="0" i="0" dirty="0" err="1">
                <a:solidFill>
                  <a:schemeClr val="bg1"/>
                </a:solidFill>
                <a:effectLst/>
                <a:latin typeface="BlinkMacSystemFont"/>
              </a:rPr>
              <a:t>Muchnok</a:t>
            </a:r>
            <a:r>
              <a:rPr lang="en-US" sz="600" b="0" i="0" dirty="0">
                <a:solidFill>
                  <a:schemeClr val="bg1"/>
                </a:solidFill>
                <a:effectLst/>
                <a:latin typeface="BlinkMacSystemFont"/>
              </a:rPr>
              <a:t> D, Vargo A, </a:t>
            </a:r>
            <a:r>
              <a:rPr lang="en-US" sz="600" b="0" i="0" dirty="0" err="1">
                <a:solidFill>
                  <a:schemeClr val="bg1"/>
                </a:solidFill>
                <a:effectLst/>
                <a:latin typeface="BlinkMacSystemFont"/>
              </a:rPr>
              <a:t>Deeb</a:t>
            </a:r>
            <a:r>
              <a:rPr lang="en-US" sz="600" b="0" i="0" dirty="0">
                <a:solidFill>
                  <a:schemeClr val="bg1"/>
                </a:solidFill>
                <a:effectLst/>
                <a:latin typeface="BlinkMacSystemFont"/>
              </a:rPr>
              <a:t> AP, </a:t>
            </a:r>
            <a:r>
              <a:rPr lang="en-US" sz="600" b="0" i="0" dirty="0" err="1">
                <a:solidFill>
                  <a:schemeClr val="bg1"/>
                </a:solidFill>
                <a:effectLst/>
                <a:latin typeface="BlinkMacSystemFont"/>
              </a:rPr>
              <a:t>Guyette</a:t>
            </a:r>
            <a:r>
              <a:rPr lang="en-US" sz="600" b="0" i="0" dirty="0">
                <a:solidFill>
                  <a:schemeClr val="bg1"/>
                </a:solidFill>
                <a:effectLst/>
                <a:latin typeface="BlinkMacSystemFont"/>
              </a:rPr>
              <a:t> FX, Brown JB. Association of Prehospital Needle Decompression With Mortality Among Injured Patients Requiring Emergency Chest Decompression. JAMA Surg. 2022 Oct 1;157(10):934-940. </a:t>
            </a:r>
            <a:r>
              <a:rPr lang="en-US" sz="600" b="0" i="0" dirty="0" err="1">
                <a:solidFill>
                  <a:schemeClr val="bg1"/>
                </a:solidFill>
                <a:effectLst/>
                <a:latin typeface="BlinkMacSystemFont"/>
              </a:rPr>
              <a:t>doi</a:t>
            </a:r>
            <a:r>
              <a:rPr lang="en-US" sz="600" b="0" i="0" dirty="0">
                <a:solidFill>
                  <a:schemeClr val="bg1"/>
                </a:solidFill>
                <a:effectLst/>
                <a:latin typeface="BlinkMacSystemFont"/>
              </a:rPr>
              <a:t>: 10.1001/jamasurg.2022.3552. PMID: 35976642; PMCID: PMC9386601.</a:t>
            </a:r>
            <a:endParaRPr sz="6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20BD03B-7591-E976-A5EC-D3F69C4331F1}"/>
              </a:ext>
            </a:extLst>
          </p:cNvPr>
          <p:cNvGrpSpPr/>
          <p:nvPr/>
        </p:nvGrpSpPr>
        <p:grpSpPr>
          <a:xfrm>
            <a:off x="464825" y="405025"/>
            <a:ext cx="8867434" cy="630912"/>
            <a:chOff x="464825" y="405025"/>
            <a:chExt cx="8867434" cy="630912"/>
          </a:xfrm>
        </p:grpSpPr>
        <p:sp>
          <p:nvSpPr>
            <p:cNvPr id="62" name="Google Shape;62;p13"/>
            <p:cNvSpPr txBox="1"/>
            <p:nvPr/>
          </p:nvSpPr>
          <p:spPr>
            <a:xfrm>
              <a:off x="464825" y="405025"/>
              <a:ext cx="8867434" cy="6309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-US" sz="3000" b="1" i="0" u="none" strike="noStrike" cap="none" dirty="0">
                  <a:solidFill>
                    <a:srgbClr val="F4D06F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The Clinical Problem:  Tension Pneumothorax</a:t>
              </a:r>
              <a:endParaRPr sz="3000" b="1" i="0" u="none" strike="noStrike" cap="none" dirty="0">
                <a:solidFill>
                  <a:srgbClr val="F4D06F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endParaRPr sz="200" b="1" i="0" u="none" strike="noStrike" cap="none" dirty="0">
                <a:solidFill>
                  <a:srgbClr val="F4D06F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cxnSp>
          <p:nvCxnSpPr>
            <p:cNvPr id="66" name="Google Shape;66;p13"/>
            <p:cNvCxnSpPr/>
            <p:nvPr/>
          </p:nvCxnSpPr>
          <p:spPr>
            <a:xfrm>
              <a:off x="543075" y="991025"/>
              <a:ext cx="8601000" cy="0"/>
            </a:xfrm>
            <a:prstGeom prst="straightConnector1">
              <a:avLst/>
            </a:prstGeom>
            <a:noFill/>
            <a:ln w="19050" cap="flat" cmpd="sng">
              <a:solidFill>
                <a:srgbClr val="F4D06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67" name="Google Shape;67;p13"/>
          <p:cNvGrpSpPr/>
          <p:nvPr/>
        </p:nvGrpSpPr>
        <p:grpSpPr>
          <a:xfrm>
            <a:off x="147037" y="4774871"/>
            <a:ext cx="1205658" cy="209953"/>
            <a:chOff x="0" y="0"/>
            <a:chExt cx="7548640" cy="1314950"/>
          </a:xfrm>
        </p:grpSpPr>
        <p:pic>
          <p:nvPicPr>
            <p:cNvPr id="68" name="Google Shape;68;p13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656800" cy="1314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Google Shape;69;p13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81714" y="269550"/>
              <a:ext cx="6166926" cy="8604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0" name="Google Shape;70;p13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5278" y="1256081"/>
            <a:ext cx="3087176" cy="30871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864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5</a:t>
            </a:fld>
            <a:endParaRPr dirty="0"/>
          </a:p>
        </p:txBody>
      </p:sp>
      <p:sp>
        <p:nvSpPr>
          <p:cNvPr id="79" name="Google Shape;79;p14"/>
          <p:cNvSpPr txBox="1"/>
          <p:nvPr/>
        </p:nvSpPr>
        <p:spPr>
          <a:xfrm>
            <a:off x="536400" y="1773560"/>
            <a:ext cx="4737913" cy="2037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292100" marR="0" lvl="0" indent="-2857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CD6C1"/>
              </a:buClr>
              <a:buSzPts val="1600"/>
              <a:buFont typeface="Arial"/>
              <a:buChar char="•"/>
            </a:pPr>
            <a:r>
              <a:rPr lang="en-US" sz="1600" b="1" i="0" u="none" strike="noStrike" cap="none" dirty="0">
                <a:solidFill>
                  <a:srgbClr val="DCD6C1"/>
                </a:solidFill>
                <a:latin typeface="Nunito Sans" pitchFamily="2" charset="77"/>
                <a:ea typeface="Nunito Sans"/>
                <a:cs typeface="Nunito Sans"/>
                <a:sym typeface="Nunito Sans"/>
              </a:rPr>
              <a:t>Thoracostomy catheter decompresses air in the thoracic cavity</a:t>
            </a:r>
            <a:endParaRPr sz="1600" dirty="0">
              <a:solidFill>
                <a:srgbClr val="F9B033"/>
              </a:solidFill>
              <a:latin typeface="Nunito Sans" pitchFamily="2" charset="77"/>
            </a:endParaRPr>
          </a:p>
          <a:p>
            <a:pPr marL="292100" marR="0" lvl="0" indent="-2857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CD6C1"/>
              </a:buClr>
              <a:buSzPts val="1600"/>
              <a:buFont typeface="Arial"/>
              <a:buChar char="•"/>
            </a:pPr>
            <a:r>
              <a:rPr lang="en-US" sz="1600" i="1" dirty="0">
                <a:solidFill>
                  <a:srgbClr val="F9B033"/>
                </a:solidFill>
                <a:latin typeface="Nunito Sans" pitchFamily="2" charset="77"/>
                <a:sym typeface="Nunito Sans"/>
              </a:rPr>
              <a:t>Gold Standard = Listen for a “gush of air” </a:t>
            </a:r>
          </a:p>
          <a:p>
            <a:pPr marL="292100" lvl="1" indent="-285750">
              <a:lnSpc>
                <a:spcPct val="90000"/>
              </a:lnSpc>
              <a:spcBef>
                <a:spcPts val="1200"/>
              </a:spcBef>
              <a:buClr>
                <a:srgbClr val="DCD6C1"/>
              </a:buClr>
              <a:buSzPts val="1600"/>
              <a:buFont typeface="Arial"/>
              <a:buChar char="•"/>
            </a:pPr>
            <a:r>
              <a:rPr lang="en-US" sz="1600" b="0" i="1" u="none" strike="noStrike" cap="none" dirty="0">
                <a:solidFill>
                  <a:srgbClr val="F9B033"/>
                </a:solidFill>
                <a:latin typeface="Nunito Sans" pitchFamily="2" charset="77"/>
                <a:ea typeface="Nunito Sans"/>
                <a:cs typeface="Nunito Sans"/>
                <a:sym typeface="Nunito Sans"/>
              </a:rPr>
              <a:t>Clinician: “Wait… did it work?”</a:t>
            </a:r>
            <a:endParaRPr lang="en-US" sz="1600" i="1" dirty="0">
              <a:solidFill>
                <a:srgbClr val="F9B033"/>
              </a:solidFill>
              <a:latin typeface="Nunito Sans" pitchFamily="2" charset="77"/>
              <a:sym typeface="Nunito Sans"/>
            </a:endParaRPr>
          </a:p>
          <a:p>
            <a:pPr marL="292100" indent="-285750">
              <a:lnSpc>
                <a:spcPct val="90000"/>
              </a:lnSpc>
              <a:spcBef>
                <a:spcPts val="1200"/>
              </a:spcBef>
              <a:buClr>
                <a:srgbClr val="DCD6C1"/>
              </a:buClr>
              <a:buSzPts val="1600"/>
              <a:buFont typeface="Arial"/>
              <a:buChar char="•"/>
            </a:pPr>
            <a:r>
              <a:rPr lang="en-US" sz="1600" b="1" i="0" u="none" strike="noStrike" cap="none" dirty="0">
                <a:solidFill>
                  <a:srgbClr val="DCD6C1"/>
                </a:solidFill>
                <a:latin typeface="Nunito Sans" pitchFamily="2" charset="77"/>
                <a:ea typeface="Nunito Sans"/>
                <a:cs typeface="Nunito Sans"/>
                <a:sym typeface="Nunito Sans"/>
              </a:rPr>
              <a:t>Needle Thoracostomy failure rate of 20-50%</a:t>
            </a:r>
            <a:r>
              <a:rPr lang="en-US" sz="1600" b="1" i="0" u="none" strike="noStrike" cap="none" baseline="50000" dirty="0">
                <a:solidFill>
                  <a:srgbClr val="DCD6C1"/>
                </a:solidFill>
                <a:latin typeface="Nunito Sans" pitchFamily="2" charset="77"/>
                <a:ea typeface="Nunito Sans"/>
                <a:cs typeface="Nunito Sans"/>
                <a:sym typeface="Nunito Sans"/>
              </a:rPr>
              <a:t>(3-4)</a:t>
            </a:r>
          </a:p>
        </p:txBody>
      </p:sp>
      <p:grpSp>
        <p:nvGrpSpPr>
          <p:cNvPr id="80" name="Google Shape;80;p14"/>
          <p:cNvGrpSpPr/>
          <p:nvPr/>
        </p:nvGrpSpPr>
        <p:grpSpPr>
          <a:xfrm>
            <a:off x="147037" y="4774871"/>
            <a:ext cx="1205658" cy="209953"/>
            <a:chOff x="0" y="0"/>
            <a:chExt cx="7548640" cy="1314950"/>
          </a:xfrm>
        </p:grpSpPr>
        <p:pic>
          <p:nvPicPr>
            <p:cNvPr id="81" name="Google Shape;81;p14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656800" cy="1314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14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81714" y="269550"/>
              <a:ext cx="6166926" cy="8604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3" name="Google Shape;83;p14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7025" y="1350814"/>
            <a:ext cx="2646374" cy="264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person with a stethoscope around his neck&#10;&#10;Description automatically generated with low confidence">
            <a:extLst>
              <a:ext uri="{FF2B5EF4-FFF2-40B4-BE49-F238E27FC236}">
                <a16:creationId xmlns:a16="http://schemas.microsoft.com/office/drawing/2014/main" id="{FF91B249-3C4D-6F13-C1A4-E2FCD1C313C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30"/>
          <a:stretch/>
        </p:blipFill>
        <p:spPr>
          <a:xfrm>
            <a:off x="5328213" y="1126860"/>
            <a:ext cx="3418595" cy="33308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Google Shape;77;p14">
            <a:extLst>
              <a:ext uri="{FF2B5EF4-FFF2-40B4-BE49-F238E27FC236}">
                <a16:creationId xmlns:a16="http://schemas.microsoft.com/office/drawing/2014/main" id="{5D824007-CCD7-0BE0-8999-6F2F86FA337D}"/>
              </a:ext>
            </a:extLst>
          </p:cNvPr>
          <p:cNvSpPr txBox="1"/>
          <p:nvPr/>
        </p:nvSpPr>
        <p:spPr>
          <a:xfrm>
            <a:off x="122843" y="4356975"/>
            <a:ext cx="9021158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0" i="0" u="none" strike="noStrike" cap="none" dirty="0">
                <a:solidFill>
                  <a:srgbClr val="DCD6C1"/>
                </a:solidFill>
                <a:latin typeface="Nunito Sans"/>
                <a:ea typeface="Nunito Sans"/>
                <a:cs typeface="Nunito Sans"/>
                <a:sym typeface="Nunito Sans"/>
              </a:rPr>
              <a:t>3. J. M. Aho, C. A. Thiels, M. M. El Khatib, D. S. Ubl, D. V Laan, K. S. Berns, E. B. Habermann, S. P. Zietlow, M. D. Zielinski, Needle thoracostomy: Clinical effectiveness is improved using a longer angiocatheter., J. Trauma Acute Care Surg. 80, 272–7 (2016).</a:t>
            </a:r>
            <a:br>
              <a:rPr lang="en-US" sz="600" b="0" i="0" u="none" strike="noStrike" cap="none" dirty="0">
                <a:solidFill>
                  <a:srgbClr val="DCD6C1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lang="en-US" sz="600" b="0" i="0" u="none" strike="noStrike" cap="none" dirty="0">
                <a:solidFill>
                  <a:srgbClr val="DCD6C1"/>
                </a:solidFill>
                <a:latin typeface="Nunito Sans"/>
                <a:ea typeface="Nunito Sans"/>
                <a:cs typeface="Nunito Sans"/>
                <a:sym typeface="Nunito Sans"/>
              </a:rPr>
              <a:t>4. D. V Laan, T. D. N. Vu, C. A. Thiels, T. K. Pandian, H. J. Schiller, M. H. Murad, J. M. Aho, Chest wall thickness and decompression failure: A systematic review and meta-analysis comparing anatomic locations in needle thoracostomy., Injury 47, 797–804 (2016).</a:t>
            </a:r>
            <a:endParaRPr sz="1400" b="0" i="0" u="none" strike="noStrike" cap="none" dirty="0">
              <a:solidFill>
                <a:srgbClr val="DCD6C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7D29D0-5E06-6643-F7B2-CF0E2B13135E}"/>
              </a:ext>
            </a:extLst>
          </p:cNvPr>
          <p:cNvGrpSpPr/>
          <p:nvPr/>
        </p:nvGrpSpPr>
        <p:grpSpPr>
          <a:xfrm>
            <a:off x="464824" y="405025"/>
            <a:ext cx="8679251" cy="630912"/>
            <a:chOff x="464824" y="405025"/>
            <a:chExt cx="8679251" cy="630912"/>
          </a:xfrm>
        </p:grpSpPr>
        <p:sp>
          <p:nvSpPr>
            <p:cNvPr id="5" name="Google Shape;62;p13">
              <a:extLst>
                <a:ext uri="{FF2B5EF4-FFF2-40B4-BE49-F238E27FC236}">
                  <a16:creationId xmlns:a16="http://schemas.microsoft.com/office/drawing/2014/main" id="{E7BE9DA8-FB2F-14E5-A082-264AF90F9072}"/>
                </a:ext>
              </a:extLst>
            </p:cNvPr>
            <p:cNvSpPr txBox="1"/>
            <p:nvPr/>
          </p:nvSpPr>
          <p:spPr>
            <a:xfrm>
              <a:off x="464824" y="405025"/>
              <a:ext cx="7851861" cy="6309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-US" sz="3000" b="1" i="0" u="none" strike="noStrike" cap="none" dirty="0">
                  <a:solidFill>
                    <a:srgbClr val="F4D06F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The Current Standard of Care Fails Often</a:t>
              </a:r>
              <a:endParaRPr sz="3000" b="1" i="0" u="none" strike="noStrike" cap="none" dirty="0">
                <a:solidFill>
                  <a:srgbClr val="F4D06F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endParaRPr sz="200" b="1" i="0" u="none" strike="noStrike" cap="none" dirty="0">
                <a:solidFill>
                  <a:srgbClr val="F4D06F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cxnSp>
          <p:nvCxnSpPr>
            <p:cNvPr id="6" name="Google Shape;66;p13">
              <a:extLst>
                <a:ext uri="{FF2B5EF4-FFF2-40B4-BE49-F238E27FC236}">
                  <a16:creationId xmlns:a16="http://schemas.microsoft.com/office/drawing/2014/main" id="{3B85B8D8-D83D-48D4-1517-1A3E81804BBE}"/>
                </a:ext>
              </a:extLst>
            </p:cNvPr>
            <p:cNvCxnSpPr/>
            <p:nvPr/>
          </p:nvCxnSpPr>
          <p:spPr>
            <a:xfrm>
              <a:off x="543075" y="991025"/>
              <a:ext cx="8601000" cy="0"/>
            </a:xfrm>
            <a:prstGeom prst="straightConnector1">
              <a:avLst/>
            </a:prstGeom>
            <a:noFill/>
            <a:ln w="19050" cap="flat" cmpd="sng">
              <a:solidFill>
                <a:srgbClr val="F4D06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6</a:t>
            </a:fld>
            <a:endParaRPr dirty="0"/>
          </a:p>
        </p:txBody>
      </p:sp>
      <p:sp>
        <p:nvSpPr>
          <p:cNvPr id="77" name="Google Shape;77;p14"/>
          <p:cNvSpPr txBox="1"/>
          <p:nvPr/>
        </p:nvSpPr>
        <p:spPr>
          <a:xfrm>
            <a:off x="147037" y="4481000"/>
            <a:ext cx="9021158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0" i="0" u="none" strike="noStrike" cap="none" dirty="0">
                <a:solidFill>
                  <a:srgbClr val="DCD6C1"/>
                </a:solidFill>
                <a:latin typeface="Nunito Sans"/>
                <a:ea typeface="Nunito Sans"/>
                <a:cs typeface="Nunito Sans"/>
                <a:sym typeface="Nunito Sans"/>
              </a:rPr>
              <a:t>3. J. M. Aho, C. A. Thiels, M. M. El Khatib, D. S. Ubl, D. V Laan, K. S. Berns, E. B. Habermann, S. P. Zietlow, M. D. Zielinski, Needle thoracostomy: Clinical effectiveness is improved using a longer angiocatheter., J. Trauma Acute Care Surg. 80, 272–7 (2016).</a:t>
            </a:r>
            <a:br>
              <a:rPr lang="en-US" sz="600" b="0" i="0" u="none" strike="noStrike" cap="none" dirty="0">
                <a:solidFill>
                  <a:srgbClr val="DCD6C1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lang="en-US" sz="600" b="0" i="0" u="none" strike="noStrike" cap="none" dirty="0">
                <a:solidFill>
                  <a:srgbClr val="DCD6C1"/>
                </a:solidFill>
                <a:latin typeface="Nunito Sans"/>
                <a:ea typeface="Nunito Sans"/>
                <a:cs typeface="Nunito Sans"/>
                <a:sym typeface="Nunito Sans"/>
              </a:rPr>
              <a:t>4. D. V Laan, T. D. N. Vu, C. A. Thiels, T. K. Pandian, H. J. Schiller, M. H. Murad, J. M. Aho, Chest wall thickness and decompression failure: A systematic review and meta-analysis comparing anatomic locations in needle thoracostomy., Injury 47, 797–804 (2016).</a:t>
            </a:r>
            <a:endParaRPr sz="1400" b="0" i="0" u="none" strike="noStrike" cap="none" dirty="0">
              <a:solidFill>
                <a:srgbClr val="DCD6C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79" name="Google Shape;79;p14"/>
          <p:cNvSpPr txBox="1"/>
          <p:nvPr/>
        </p:nvSpPr>
        <p:spPr>
          <a:xfrm>
            <a:off x="411659" y="1154986"/>
            <a:ext cx="5365366" cy="331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292100" lvl="2" indent="-285750">
              <a:lnSpc>
                <a:spcPct val="90000"/>
              </a:lnSpc>
              <a:spcBef>
                <a:spcPts val="1200"/>
              </a:spcBef>
              <a:buClr>
                <a:srgbClr val="DCD6C1"/>
              </a:buClr>
              <a:buSzPts val="1600"/>
              <a:buFont typeface="Arial"/>
              <a:buChar char="•"/>
            </a:pPr>
            <a:r>
              <a:rPr lang="en-US" sz="1600" i="0" u="none" strike="noStrike" cap="none" dirty="0">
                <a:solidFill>
                  <a:srgbClr val="DCD6C1"/>
                </a:solidFill>
                <a:latin typeface="Nunito Sans"/>
                <a:ea typeface="Nunito Sans"/>
                <a:cs typeface="Nunito Sans"/>
                <a:sym typeface="Nunito Sans"/>
              </a:rPr>
              <a:t>The catheters are not </a:t>
            </a:r>
            <a:r>
              <a:rPr lang="en-US" sz="1600" dirty="0">
                <a:solidFill>
                  <a:srgbClr val="DCD6C1"/>
                </a:solidFill>
                <a:latin typeface="Nunito Sans"/>
                <a:ea typeface="Nunito Sans"/>
                <a:cs typeface="Nunito Sans"/>
                <a:sym typeface="Nunito Sans"/>
              </a:rPr>
              <a:t>large</a:t>
            </a:r>
            <a:r>
              <a:rPr lang="en-US" sz="1600" i="0" u="none" strike="noStrike" cap="none" dirty="0">
                <a:solidFill>
                  <a:srgbClr val="DCD6C1"/>
                </a:solidFill>
                <a:latin typeface="Nunito Sans"/>
                <a:ea typeface="Nunito Sans"/>
                <a:cs typeface="Nunito Sans"/>
                <a:sym typeface="Nunito Sans"/>
              </a:rPr>
              <a:t> enough – 18ga </a:t>
            </a:r>
            <a:r>
              <a:rPr lang="en-US" sz="1600" dirty="0">
                <a:solidFill>
                  <a:srgbClr val="DCD6C1"/>
                </a:solidFill>
                <a:latin typeface="Nunito Sans"/>
                <a:ea typeface="Nunito Sans"/>
                <a:cs typeface="Nunito Sans"/>
                <a:sym typeface="Wingdings" panose="05000000000000000000" pitchFamily="2" charset="2"/>
              </a:rPr>
              <a:t></a:t>
            </a:r>
            <a:r>
              <a:rPr lang="en-US" sz="1600" i="0" u="none" strike="noStrike" cap="none" dirty="0">
                <a:solidFill>
                  <a:srgbClr val="DCD6C1"/>
                </a:solidFill>
                <a:latin typeface="Nunito Sans"/>
                <a:ea typeface="Nunito Sans"/>
                <a:cs typeface="Nunito Sans"/>
                <a:sym typeface="Nunito Sans"/>
              </a:rPr>
              <a:t> 16ga </a:t>
            </a:r>
            <a:r>
              <a:rPr lang="en-US" sz="1600" dirty="0">
                <a:solidFill>
                  <a:srgbClr val="DCD6C1"/>
                </a:solidFill>
                <a:latin typeface="Nunito Sans"/>
                <a:ea typeface="Nunito Sans"/>
                <a:cs typeface="Nunito Sans"/>
                <a:sym typeface="Wingdings" panose="05000000000000000000" pitchFamily="2" charset="2"/>
              </a:rPr>
              <a:t> </a:t>
            </a:r>
            <a:r>
              <a:rPr lang="en-US" sz="1600" i="0" u="none" strike="noStrike" cap="none" dirty="0">
                <a:solidFill>
                  <a:srgbClr val="DCD6C1"/>
                </a:solidFill>
                <a:latin typeface="Nunito Sans"/>
                <a:ea typeface="Nunito Sans"/>
                <a:cs typeface="Nunito Sans"/>
                <a:sym typeface="Nunito Sans"/>
              </a:rPr>
              <a:t>14ga </a:t>
            </a:r>
            <a:r>
              <a:rPr lang="en-US" sz="1600" dirty="0">
                <a:solidFill>
                  <a:srgbClr val="DCD6C1"/>
                </a:solidFill>
                <a:latin typeface="Nunito Sans"/>
                <a:ea typeface="Nunito Sans"/>
                <a:cs typeface="Nunito Sans"/>
                <a:sym typeface="Wingdings" panose="05000000000000000000" pitchFamily="2" charset="2"/>
              </a:rPr>
              <a:t> </a:t>
            </a:r>
            <a:r>
              <a:rPr lang="en-US" sz="1600" i="0" u="none" strike="noStrike" cap="none" dirty="0">
                <a:solidFill>
                  <a:srgbClr val="DCD6C1"/>
                </a:solidFill>
                <a:latin typeface="Nunito Sans"/>
                <a:ea typeface="Nunito Sans"/>
                <a:cs typeface="Nunito Sans"/>
                <a:sym typeface="Nunito Sans"/>
              </a:rPr>
              <a:t>10ga?</a:t>
            </a:r>
          </a:p>
          <a:p>
            <a:pPr marL="292100" lvl="2" indent="-285750">
              <a:lnSpc>
                <a:spcPct val="90000"/>
              </a:lnSpc>
              <a:spcBef>
                <a:spcPts val="1200"/>
              </a:spcBef>
              <a:buClr>
                <a:srgbClr val="DCD6C1"/>
              </a:buClr>
              <a:buSzPts val="1600"/>
              <a:buFont typeface="Arial"/>
              <a:buChar char="•"/>
            </a:pPr>
            <a:r>
              <a:rPr lang="en-US" sz="1600" i="0" u="none" strike="noStrike" cap="none" dirty="0">
                <a:solidFill>
                  <a:srgbClr val="DCD6C1"/>
                </a:solidFill>
                <a:latin typeface="Nunito Sans"/>
                <a:ea typeface="Nunito Sans"/>
                <a:cs typeface="Nunito Sans"/>
                <a:sym typeface="Nunito Sans"/>
              </a:rPr>
              <a:t>Catheters are not long enough – 5 cm </a:t>
            </a:r>
            <a:r>
              <a:rPr lang="en-US" sz="1600" dirty="0">
                <a:solidFill>
                  <a:srgbClr val="DCD6C1"/>
                </a:solidFill>
                <a:latin typeface="Nunito Sans"/>
                <a:ea typeface="Nunito Sans"/>
                <a:cs typeface="Nunito Sans"/>
                <a:sym typeface="Wingdings" panose="05000000000000000000" pitchFamily="2" charset="2"/>
              </a:rPr>
              <a:t></a:t>
            </a:r>
            <a:r>
              <a:rPr lang="en-US" sz="1600" i="0" u="none" strike="noStrike" cap="none" dirty="0">
                <a:solidFill>
                  <a:srgbClr val="DCD6C1"/>
                </a:solidFill>
                <a:latin typeface="Nunito Sans"/>
                <a:ea typeface="Nunito Sans"/>
                <a:cs typeface="Nunito Sans"/>
                <a:sym typeface="Nunito Sans"/>
              </a:rPr>
              <a:t> 8 cm</a:t>
            </a:r>
          </a:p>
          <a:p>
            <a:pPr marL="292100" lvl="2" indent="-285750">
              <a:lnSpc>
                <a:spcPct val="90000"/>
              </a:lnSpc>
              <a:spcBef>
                <a:spcPts val="1200"/>
              </a:spcBef>
              <a:buClr>
                <a:srgbClr val="DCD6C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rgbClr val="DCD6C1"/>
                </a:solidFill>
                <a:latin typeface="Nunito Sans"/>
                <a:ea typeface="Nunito Sans"/>
                <a:cs typeface="Nunito Sans"/>
                <a:sym typeface="Nunito Sans"/>
              </a:rPr>
              <a:t>The chest is too thick! - 2</a:t>
            </a:r>
            <a:r>
              <a:rPr lang="en-US" sz="1600" baseline="30000" dirty="0">
                <a:solidFill>
                  <a:srgbClr val="DCD6C1"/>
                </a:solidFill>
                <a:latin typeface="Nunito Sans"/>
                <a:ea typeface="Nunito Sans"/>
                <a:cs typeface="Nunito Sans"/>
                <a:sym typeface="Nunito Sans"/>
              </a:rPr>
              <a:t>nd</a:t>
            </a:r>
            <a:r>
              <a:rPr lang="en-US" sz="1600" dirty="0">
                <a:solidFill>
                  <a:srgbClr val="DCD6C1"/>
                </a:solidFill>
                <a:latin typeface="Nunito Sans"/>
                <a:ea typeface="Nunito Sans"/>
                <a:cs typeface="Nunito Sans"/>
                <a:sym typeface="Nunito Sans"/>
              </a:rPr>
              <a:t> ICS </a:t>
            </a:r>
            <a:r>
              <a:rPr lang="en-US" sz="1600" dirty="0">
                <a:solidFill>
                  <a:srgbClr val="DCD6C1"/>
                </a:solidFill>
                <a:latin typeface="Nunito Sans"/>
                <a:ea typeface="Nunito Sans"/>
                <a:cs typeface="Nunito Sans"/>
                <a:sym typeface="Wingdings" panose="05000000000000000000" pitchFamily="2" charset="2"/>
              </a:rPr>
              <a:t></a:t>
            </a:r>
            <a:r>
              <a:rPr lang="en-US" sz="1600" dirty="0">
                <a:solidFill>
                  <a:srgbClr val="DCD6C1"/>
                </a:solidFill>
                <a:latin typeface="Nunito Sans"/>
                <a:ea typeface="Nunito Sans"/>
                <a:cs typeface="Nunito Sans"/>
                <a:sym typeface="Nunito Sans"/>
              </a:rPr>
              <a:t> 4</a:t>
            </a:r>
            <a:r>
              <a:rPr lang="en-US" sz="1600" baseline="30000" dirty="0">
                <a:solidFill>
                  <a:srgbClr val="DCD6C1"/>
                </a:solidFill>
                <a:latin typeface="Nunito Sans"/>
                <a:ea typeface="Nunito Sans"/>
                <a:cs typeface="Nunito Sans"/>
                <a:sym typeface="Nunito Sans"/>
              </a:rPr>
              <a:t>th</a:t>
            </a:r>
            <a:r>
              <a:rPr lang="en-US" sz="1600" dirty="0">
                <a:solidFill>
                  <a:srgbClr val="DCD6C1"/>
                </a:solidFill>
                <a:latin typeface="Nunito Sans"/>
                <a:ea typeface="Nunito Sans"/>
                <a:cs typeface="Nunito Sans"/>
                <a:sym typeface="Nunito Sans"/>
              </a:rPr>
              <a:t>/5</a:t>
            </a:r>
            <a:r>
              <a:rPr lang="en-US" sz="1600" baseline="30000" dirty="0">
                <a:solidFill>
                  <a:srgbClr val="DCD6C1"/>
                </a:solidFill>
                <a:latin typeface="Nunito Sans"/>
                <a:ea typeface="Nunito Sans"/>
                <a:cs typeface="Nunito Sans"/>
                <a:sym typeface="Nunito Sans"/>
              </a:rPr>
              <a:t>th</a:t>
            </a:r>
            <a:r>
              <a:rPr lang="en-US" sz="1600" dirty="0">
                <a:solidFill>
                  <a:srgbClr val="DCD6C1"/>
                </a:solidFill>
                <a:latin typeface="Nunito Sans"/>
                <a:ea typeface="Nunito Sans"/>
                <a:cs typeface="Nunito Sans"/>
                <a:sym typeface="Nunito Sans"/>
              </a:rPr>
              <a:t> MAL/AAL</a:t>
            </a:r>
          </a:p>
          <a:p>
            <a:pPr marL="292100" lvl="2" indent="-285750">
              <a:lnSpc>
                <a:spcPct val="90000"/>
              </a:lnSpc>
              <a:spcBef>
                <a:spcPts val="1200"/>
              </a:spcBef>
              <a:buClr>
                <a:srgbClr val="DCD6C1"/>
              </a:buClr>
              <a:buSzPts val="1600"/>
              <a:buFont typeface="Arial"/>
              <a:buChar char="•"/>
            </a:pPr>
            <a:r>
              <a:rPr lang="en-US" sz="1600" i="0" u="none" strike="noStrike" cap="none" dirty="0">
                <a:solidFill>
                  <a:srgbClr val="DCD6C1"/>
                </a:solidFill>
                <a:latin typeface="Nunito Sans"/>
                <a:ea typeface="Nunito Sans"/>
                <a:cs typeface="Nunito Sans"/>
                <a:sym typeface="Nunito Sans"/>
              </a:rPr>
              <a:t>Training issues</a:t>
            </a:r>
            <a:r>
              <a:rPr lang="en-US" sz="1600" dirty="0">
                <a:solidFill>
                  <a:srgbClr val="DCD6C1"/>
                </a:solidFill>
                <a:latin typeface="Nunito Sans"/>
                <a:ea typeface="Nunito Sans"/>
                <a:cs typeface="Nunito Sans"/>
                <a:sym typeface="Nunito Sans"/>
              </a:rPr>
              <a:t> &amp; “High Acuity, Low Occurrence Procedure”</a:t>
            </a:r>
            <a:endParaRPr lang="en-US" sz="1600" i="0" u="none" strike="noStrike" cap="none" dirty="0">
              <a:solidFill>
                <a:srgbClr val="DCD6C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292100" lvl="2" indent="-285750">
              <a:lnSpc>
                <a:spcPct val="90000"/>
              </a:lnSpc>
              <a:spcBef>
                <a:spcPts val="1200"/>
              </a:spcBef>
              <a:buClr>
                <a:srgbClr val="DCD6C1"/>
              </a:buClr>
              <a:buSzPts val="1600"/>
              <a:buFont typeface="Arial"/>
              <a:buChar char="•"/>
            </a:pPr>
            <a:r>
              <a:rPr lang="en-US" sz="1600" i="0" u="none" strike="noStrike" cap="none" dirty="0">
                <a:solidFill>
                  <a:srgbClr val="DCD6C1"/>
                </a:solidFill>
                <a:latin typeface="Nunito Sans"/>
                <a:ea typeface="Nunito Sans"/>
                <a:cs typeface="Nunito Sans"/>
                <a:sym typeface="Nunito Sans"/>
              </a:rPr>
              <a:t>Failure Rate remains in most series 20-50% </a:t>
            </a:r>
            <a:r>
              <a:rPr lang="en-US" sz="1600" i="0" u="none" strike="noStrike" cap="none" baseline="50000" dirty="0">
                <a:solidFill>
                  <a:srgbClr val="DCD6C1"/>
                </a:solidFill>
                <a:latin typeface="Nunito Sans"/>
                <a:ea typeface="Nunito Sans"/>
                <a:cs typeface="Nunito Sans"/>
                <a:sym typeface="Nunito Sans"/>
              </a:rPr>
              <a:t>(3-4)</a:t>
            </a:r>
          </a:p>
          <a:p>
            <a:pPr marL="292100" lvl="2" indent="-285750">
              <a:lnSpc>
                <a:spcPct val="90000"/>
              </a:lnSpc>
              <a:spcBef>
                <a:spcPts val="1200"/>
              </a:spcBef>
              <a:buClr>
                <a:srgbClr val="DCD6C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rgbClr val="DCD6C1"/>
                </a:solidFill>
                <a:latin typeface="Nunito Sans"/>
                <a:ea typeface="Nunito Sans"/>
                <a:cs typeface="Nunito Sans"/>
                <a:sym typeface="Nunito Sans"/>
              </a:rPr>
              <a:t>Hearing a “gush of air” as confirmation of correct placement and relief of a tension pneumothorax</a:t>
            </a:r>
            <a:endParaRPr lang="en-US" sz="1600" i="0" u="none" strike="noStrike" cap="none" dirty="0">
              <a:solidFill>
                <a:srgbClr val="DCD6C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292100" marR="0" lvl="0" indent="-2857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CD6C1"/>
              </a:buClr>
              <a:buSzPts val="1600"/>
              <a:buFont typeface="Arial"/>
              <a:buChar char="•"/>
            </a:pPr>
            <a:endParaRPr lang="en-US" sz="1600" i="0" u="none" strike="noStrike" cap="none" baseline="50000" dirty="0">
              <a:solidFill>
                <a:srgbClr val="DCD6C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grpSp>
        <p:nvGrpSpPr>
          <p:cNvPr id="80" name="Google Shape;80;p14"/>
          <p:cNvGrpSpPr/>
          <p:nvPr/>
        </p:nvGrpSpPr>
        <p:grpSpPr>
          <a:xfrm>
            <a:off x="147037" y="4774871"/>
            <a:ext cx="1205658" cy="209953"/>
            <a:chOff x="0" y="0"/>
            <a:chExt cx="7548640" cy="1314950"/>
          </a:xfrm>
        </p:grpSpPr>
        <p:pic>
          <p:nvPicPr>
            <p:cNvPr id="81" name="Google Shape;81;p14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656800" cy="1314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14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81714" y="269550"/>
              <a:ext cx="6166926" cy="8604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3" name="Google Shape;83;p14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7025" y="1350814"/>
            <a:ext cx="2646374" cy="264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91B249-3C4D-6F13-C1A4-E2FCD1C313C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1677" y="1145382"/>
            <a:ext cx="3416107" cy="33284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E52BFE3-48B7-087F-1845-7EFE2C6C9B29}"/>
              </a:ext>
            </a:extLst>
          </p:cNvPr>
          <p:cNvGrpSpPr/>
          <p:nvPr/>
        </p:nvGrpSpPr>
        <p:grpSpPr>
          <a:xfrm>
            <a:off x="464825" y="405025"/>
            <a:ext cx="8679250" cy="634800"/>
            <a:chOff x="464825" y="405025"/>
            <a:chExt cx="8679250" cy="634800"/>
          </a:xfrm>
        </p:grpSpPr>
        <p:sp>
          <p:nvSpPr>
            <p:cNvPr id="4" name="Google Shape;62;p13">
              <a:extLst>
                <a:ext uri="{FF2B5EF4-FFF2-40B4-BE49-F238E27FC236}">
                  <a16:creationId xmlns:a16="http://schemas.microsoft.com/office/drawing/2014/main" id="{F1DC3E96-D76A-2EAA-F5AD-C2E54F8F75E6}"/>
                </a:ext>
              </a:extLst>
            </p:cNvPr>
            <p:cNvSpPr txBox="1"/>
            <p:nvPr/>
          </p:nvSpPr>
          <p:spPr>
            <a:xfrm>
              <a:off x="464825" y="405025"/>
              <a:ext cx="7366500" cy="63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-US" sz="3000" b="1" i="0" u="none" strike="noStrike" cap="none" dirty="0">
                  <a:solidFill>
                    <a:srgbClr val="F4D06F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Why is the Failure Rate so High?</a:t>
              </a:r>
              <a:endParaRPr sz="3000" b="1" i="0" u="none" strike="noStrike" cap="none" dirty="0">
                <a:solidFill>
                  <a:srgbClr val="F4D06F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endParaRPr sz="200" b="1" i="0" u="none" strike="noStrike" cap="none" dirty="0">
                <a:solidFill>
                  <a:srgbClr val="F4D06F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cxnSp>
          <p:nvCxnSpPr>
            <p:cNvPr id="5" name="Google Shape;66;p13">
              <a:extLst>
                <a:ext uri="{FF2B5EF4-FFF2-40B4-BE49-F238E27FC236}">
                  <a16:creationId xmlns:a16="http://schemas.microsoft.com/office/drawing/2014/main" id="{53B8AD66-CF7F-93F6-801E-769F094EFFFC}"/>
                </a:ext>
              </a:extLst>
            </p:cNvPr>
            <p:cNvCxnSpPr/>
            <p:nvPr/>
          </p:nvCxnSpPr>
          <p:spPr>
            <a:xfrm>
              <a:off x="543075" y="991025"/>
              <a:ext cx="8601000" cy="0"/>
            </a:xfrm>
            <a:prstGeom prst="straightConnector1">
              <a:avLst/>
            </a:prstGeom>
            <a:noFill/>
            <a:ln w="19050" cap="flat" cmpd="sng">
              <a:solidFill>
                <a:srgbClr val="F4D06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3558292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7</a:t>
            </a:fld>
            <a:endParaRPr dirty="0"/>
          </a:p>
        </p:txBody>
      </p:sp>
      <p:grpSp>
        <p:nvGrpSpPr>
          <p:cNvPr id="67" name="Google Shape;67;p13"/>
          <p:cNvGrpSpPr/>
          <p:nvPr/>
        </p:nvGrpSpPr>
        <p:grpSpPr>
          <a:xfrm>
            <a:off x="147037" y="4774871"/>
            <a:ext cx="1205658" cy="209953"/>
            <a:chOff x="0" y="0"/>
            <a:chExt cx="7548640" cy="1314950"/>
          </a:xfrm>
        </p:grpSpPr>
        <p:pic>
          <p:nvPicPr>
            <p:cNvPr id="68" name="Google Shape;68;p13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656800" cy="1314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Google Shape;69;p13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81714" y="269550"/>
              <a:ext cx="6166926" cy="860400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86F615E-E04D-1FA2-8575-837E62FE3A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8172693"/>
              </p:ext>
            </p:extLst>
          </p:nvPr>
        </p:nvGraphicFramePr>
        <p:xfrm>
          <a:off x="2103120" y="1066338"/>
          <a:ext cx="5192571" cy="3986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Picture 3" descr="A blue and white lungs&#10;&#10;Description automatically generated">
            <a:extLst>
              <a:ext uri="{FF2B5EF4-FFF2-40B4-BE49-F238E27FC236}">
                <a16:creationId xmlns:a16="http://schemas.microsoft.com/office/drawing/2014/main" id="{29730711-6C80-33FC-9C58-B6996FECCF3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1220" y="1396105"/>
            <a:ext cx="2756370" cy="275637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3FEA75D-44F4-ABC1-4506-DFAEEED31A16}"/>
              </a:ext>
            </a:extLst>
          </p:cNvPr>
          <p:cNvGrpSpPr/>
          <p:nvPr/>
        </p:nvGrpSpPr>
        <p:grpSpPr>
          <a:xfrm>
            <a:off x="464824" y="405025"/>
            <a:ext cx="9105895" cy="603212"/>
            <a:chOff x="464824" y="405025"/>
            <a:chExt cx="9105895" cy="603212"/>
          </a:xfrm>
        </p:grpSpPr>
        <p:sp>
          <p:nvSpPr>
            <p:cNvPr id="5" name="Google Shape;62;p13">
              <a:extLst>
                <a:ext uri="{FF2B5EF4-FFF2-40B4-BE49-F238E27FC236}">
                  <a16:creationId xmlns:a16="http://schemas.microsoft.com/office/drawing/2014/main" id="{58480E5A-978F-E013-D64E-3C37513163F4}"/>
                </a:ext>
              </a:extLst>
            </p:cNvPr>
            <p:cNvSpPr txBox="1"/>
            <p:nvPr/>
          </p:nvSpPr>
          <p:spPr>
            <a:xfrm>
              <a:off x="464824" y="405025"/>
              <a:ext cx="9105895" cy="603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rgbClr val="F4D06F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Needle Decompression: The Field Hamster Wheel</a:t>
              </a:r>
              <a:endParaRPr sz="2800" b="1" i="0" u="none" strike="noStrike" cap="none" dirty="0">
                <a:solidFill>
                  <a:srgbClr val="F4D06F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endParaRPr sz="200" b="1" i="0" u="none" strike="noStrike" cap="none" dirty="0">
                <a:solidFill>
                  <a:srgbClr val="F4D06F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cxnSp>
          <p:nvCxnSpPr>
            <p:cNvPr id="6" name="Google Shape;66;p13">
              <a:extLst>
                <a:ext uri="{FF2B5EF4-FFF2-40B4-BE49-F238E27FC236}">
                  <a16:creationId xmlns:a16="http://schemas.microsoft.com/office/drawing/2014/main" id="{7DA852A0-7E1B-E813-1915-4B8C18EC362B}"/>
                </a:ext>
              </a:extLst>
            </p:cNvPr>
            <p:cNvCxnSpPr/>
            <p:nvPr/>
          </p:nvCxnSpPr>
          <p:spPr>
            <a:xfrm>
              <a:off x="543075" y="991025"/>
              <a:ext cx="8601000" cy="0"/>
            </a:xfrm>
            <a:prstGeom prst="straightConnector1">
              <a:avLst/>
            </a:prstGeom>
            <a:noFill/>
            <a:ln w="19050" cap="flat" cmpd="sng">
              <a:solidFill>
                <a:srgbClr val="F4D06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3385141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/>
          <p:nvPr/>
        </p:nvSpPr>
        <p:spPr>
          <a:xfrm>
            <a:off x="531049" y="1559029"/>
            <a:ext cx="5430631" cy="3135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marR="0" lvl="0" indent="-215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72E59"/>
              </a:buClr>
              <a:buSzPts val="1600"/>
              <a:buFont typeface="Nunito Sans"/>
              <a:buChar char="•"/>
            </a:pPr>
            <a:r>
              <a:rPr lang="en-US" sz="1600" b="0" i="0" u="none" strike="noStrike" cap="none" dirty="0">
                <a:solidFill>
                  <a:srgbClr val="382E59"/>
                </a:solidFill>
                <a:latin typeface="Nunito Sans"/>
                <a:ea typeface="Nunito Sans"/>
                <a:cs typeface="Nunito Sans"/>
                <a:sym typeface="Nunito Sans"/>
              </a:rPr>
              <a:t>The pneumothorax contains CO</a:t>
            </a:r>
            <a:r>
              <a:rPr lang="en-US" sz="1600" b="0" i="0" u="none" strike="noStrike" cap="none" baseline="-25000" dirty="0">
                <a:solidFill>
                  <a:srgbClr val="382E59"/>
                </a:solidFill>
                <a:latin typeface="Nunito Sans"/>
                <a:ea typeface="Nunito Sans"/>
                <a:cs typeface="Nunito Sans"/>
                <a:sym typeface="Nunito Sans"/>
              </a:rPr>
              <a:t>2.</a:t>
            </a:r>
            <a:r>
              <a:rPr lang="en-US" sz="1600" b="0" i="0" u="none" strike="noStrike" cap="none" dirty="0">
                <a:solidFill>
                  <a:srgbClr val="382E59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endParaRPr sz="1600" b="0" i="0" u="none" strike="noStrike" cap="none" dirty="0">
              <a:solidFill>
                <a:srgbClr val="382E59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228600" marR="0" lvl="0" indent="-215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72E59"/>
              </a:buClr>
              <a:buSzPts val="1600"/>
              <a:buFont typeface="Nunito Sans"/>
              <a:buChar char="•"/>
            </a:pPr>
            <a:r>
              <a:rPr lang="en-US" sz="1600" b="0" i="0" u="none" strike="noStrike" cap="none" dirty="0">
                <a:solidFill>
                  <a:srgbClr val="382E59"/>
                </a:solidFill>
                <a:latin typeface="Nunito Sans"/>
                <a:ea typeface="Nunito Sans"/>
                <a:cs typeface="Nunito Sans"/>
                <a:sym typeface="Nunito Sans"/>
              </a:rPr>
              <a:t>Indicates </a:t>
            </a:r>
            <a:r>
              <a:rPr lang="en-US" sz="1600" b="1" i="0" u="none" strike="noStrike" cap="none" dirty="0">
                <a:solidFill>
                  <a:srgbClr val="382E59"/>
                </a:solidFill>
                <a:latin typeface="Nunito Sans"/>
                <a:ea typeface="Nunito Sans"/>
                <a:cs typeface="Nunito Sans"/>
                <a:sym typeface="Nunito Sans"/>
              </a:rPr>
              <a:t>visually</a:t>
            </a:r>
            <a:r>
              <a:rPr lang="en-US" sz="1600" b="0" i="0" u="none" strike="noStrike" cap="none" dirty="0">
                <a:solidFill>
                  <a:srgbClr val="382E59"/>
                </a:solidFill>
                <a:latin typeface="Nunito Sans"/>
                <a:ea typeface="Nunito Sans"/>
                <a:cs typeface="Nunito Sans"/>
                <a:sym typeface="Nunito Sans"/>
              </a:rPr>
              <a:t> if decompression was successful or not within seconds, allowing immediate adjustment of the catheter</a:t>
            </a:r>
          </a:p>
          <a:p>
            <a:pPr marL="228600" marR="0" lvl="0" indent="-215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72E59"/>
              </a:buClr>
              <a:buSzPts val="1600"/>
              <a:buFont typeface="Nunito Sans"/>
              <a:buChar char="•"/>
            </a:pPr>
            <a:r>
              <a:rPr lang="en-US" sz="1600" b="1" i="0" u="none" strike="noStrike" cap="none" dirty="0">
                <a:solidFill>
                  <a:srgbClr val="382E59"/>
                </a:solidFill>
                <a:latin typeface="Nunito Sans"/>
                <a:ea typeface="Nunito Sans"/>
                <a:cs typeface="Nunito Sans"/>
                <a:sym typeface="Nunito Sans"/>
              </a:rPr>
              <a:t>Objective</a:t>
            </a:r>
            <a:r>
              <a:rPr lang="en-US" sz="1600" b="0" i="0" u="none" strike="noStrike" cap="none" dirty="0">
                <a:solidFill>
                  <a:srgbClr val="382E59"/>
                </a:solidFill>
                <a:latin typeface="Nunito Sans"/>
                <a:ea typeface="Nunito Sans"/>
                <a:cs typeface="Nunito Sans"/>
                <a:sym typeface="Nunito Sans"/>
              </a:rPr>
              <a:t> confirmation of decompression by detecting CO2 from the pneumothorax and showing an obvious color change to the operator.</a:t>
            </a:r>
          </a:p>
          <a:p>
            <a:pPr marL="228600" marR="0" lvl="0" indent="-215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72E59"/>
              </a:buClr>
              <a:buSzPts val="1600"/>
              <a:buFont typeface="Nunito Sans"/>
              <a:buChar char="•"/>
            </a:pPr>
            <a:r>
              <a:rPr lang="en-US" sz="1600" b="0" i="0" u="none" strike="noStrike" cap="none" dirty="0">
                <a:solidFill>
                  <a:srgbClr val="382E59"/>
                </a:solidFill>
                <a:latin typeface="Nunito Sans"/>
                <a:ea typeface="Nunito Sans"/>
                <a:cs typeface="Nunito Sans"/>
                <a:sym typeface="Nunito Sans"/>
              </a:rPr>
              <a:t>Compatible with all decompression devices and is easy to attach with a standard Luer fitting. Small, lightweight, and compact, and functions in low-light environments.</a:t>
            </a:r>
            <a:endParaRPr sz="1600" b="1" i="0" u="none" strike="noStrike" cap="none" dirty="0">
              <a:solidFill>
                <a:srgbClr val="382E59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00" name="Google Shape;100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8</a:t>
            </a:fld>
            <a:endParaRPr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4AA3451-67AD-DC96-912A-0A1E5C460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2050" y="1109744"/>
            <a:ext cx="4033756" cy="403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97ED9AE-85D1-3248-B841-2F037C8CC304}"/>
              </a:ext>
            </a:extLst>
          </p:cNvPr>
          <p:cNvGrpSpPr/>
          <p:nvPr/>
        </p:nvGrpSpPr>
        <p:grpSpPr>
          <a:xfrm>
            <a:off x="464825" y="405025"/>
            <a:ext cx="8679250" cy="634800"/>
            <a:chOff x="464825" y="405025"/>
            <a:chExt cx="8679250" cy="634800"/>
          </a:xfrm>
        </p:grpSpPr>
        <p:sp>
          <p:nvSpPr>
            <p:cNvPr id="4" name="Google Shape;62;p13">
              <a:extLst>
                <a:ext uri="{FF2B5EF4-FFF2-40B4-BE49-F238E27FC236}">
                  <a16:creationId xmlns:a16="http://schemas.microsoft.com/office/drawing/2014/main" id="{926E037F-3CBB-3BE1-D8B9-F4688D5B121D}"/>
                </a:ext>
              </a:extLst>
            </p:cNvPr>
            <p:cNvSpPr txBox="1"/>
            <p:nvPr/>
          </p:nvSpPr>
          <p:spPr>
            <a:xfrm>
              <a:off x="464825" y="405025"/>
              <a:ext cx="7366500" cy="63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-US" sz="3000" b="1" i="0" u="none" strike="noStrike" cap="none" dirty="0">
                  <a:solidFill>
                    <a:srgbClr val="382E59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Capnospot® - Overview</a:t>
              </a:r>
              <a:endParaRPr sz="3000" b="1" i="0" u="none" strike="noStrike" cap="none" dirty="0">
                <a:solidFill>
                  <a:srgbClr val="382E59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endParaRPr sz="200" b="1" i="0" u="none" strike="noStrike" cap="none" dirty="0">
                <a:solidFill>
                  <a:srgbClr val="382E59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cxnSp>
          <p:nvCxnSpPr>
            <p:cNvPr id="5" name="Google Shape;66;p13">
              <a:extLst>
                <a:ext uri="{FF2B5EF4-FFF2-40B4-BE49-F238E27FC236}">
                  <a16:creationId xmlns:a16="http://schemas.microsoft.com/office/drawing/2014/main" id="{6AA1012D-E776-B922-87D5-F05A87ED86D9}"/>
                </a:ext>
              </a:extLst>
            </p:cNvPr>
            <p:cNvCxnSpPr/>
            <p:nvPr/>
          </p:nvCxnSpPr>
          <p:spPr>
            <a:xfrm>
              <a:off x="543075" y="991025"/>
              <a:ext cx="8601000" cy="0"/>
            </a:xfrm>
            <a:prstGeom prst="straightConnector1">
              <a:avLst/>
            </a:prstGeom>
            <a:noFill/>
            <a:ln w="19050" cap="flat" cmpd="sng">
              <a:solidFill>
                <a:srgbClr val="382E59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9</a:t>
            </a:fld>
            <a:endParaRPr dirty="0"/>
          </a:p>
        </p:txBody>
      </p:sp>
      <p:grpSp>
        <p:nvGrpSpPr>
          <p:cNvPr id="80" name="Google Shape;80;p14"/>
          <p:cNvGrpSpPr/>
          <p:nvPr/>
        </p:nvGrpSpPr>
        <p:grpSpPr>
          <a:xfrm>
            <a:off x="147037" y="4774871"/>
            <a:ext cx="1205658" cy="209953"/>
            <a:chOff x="0" y="0"/>
            <a:chExt cx="7548640" cy="1314950"/>
          </a:xfrm>
        </p:grpSpPr>
        <p:pic>
          <p:nvPicPr>
            <p:cNvPr id="81" name="Google Shape;81;p14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656800" cy="1314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14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81714" y="269550"/>
              <a:ext cx="6166926" cy="8604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5" name="Google Shape;66;p13">
            <a:extLst>
              <a:ext uri="{FF2B5EF4-FFF2-40B4-BE49-F238E27FC236}">
                <a16:creationId xmlns:a16="http://schemas.microsoft.com/office/drawing/2014/main" id="{53B8AD66-CF7F-93F6-801E-769F094EFFFC}"/>
              </a:ext>
            </a:extLst>
          </p:cNvPr>
          <p:cNvCxnSpPr/>
          <p:nvPr/>
        </p:nvCxnSpPr>
        <p:spPr>
          <a:xfrm>
            <a:off x="543075" y="991025"/>
            <a:ext cx="8601000" cy="0"/>
          </a:xfrm>
          <a:prstGeom prst="straightConnector1">
            <a:avLst/>
          </a:prstGeom>
          <a:noFill/>
          <a:ln w="19050" cap="flat" cmpd="sng">
            <a:solidFill>
              <a:srgbClr val="F4D06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4560F2D-0C28-E7F0-C469-DA484088DB4B}"/>
              </a:ext>
            </a:extLst>
          </p:cNvPr>
          <p:cNvSpPr txBox="1"/>
          <p:nvPr/>
        </p:nvSpPr>
        <p:spPr>
          <a:xfrm>
            <a:off x="411659" y="86683"/>
            <a:ext cx="83808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5D16F"/>
                </a:solidFill>
                <a:latin typeface="Nunito Sans" pitchFamily="2" charset="77"/>
              </a:rPr>
              <a:t>Signs and Symptoms of a Tension Pneumothorax</a:t>
            </a:r>
          </a:p>
          <a:p>
            <a:r>
              <a:rPr lang="en-US" sz="2800" b="1" dirty="0">
                <a:solidFill>
                  <a:srgbClr val="F5D16F"/>
                </a:solidFill>
                <a:latin typeface="Nunito Sans" pitchFamily="2" charset="77"/>
              </a:rPr>
              <a:t> in a Self Ventilating Patient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304D3E-B33D-A180-20DD-14FF8A3A6F2F}"/>
              </a:ext>
            </a:extLst>
          </p:cNvPr>
          <p:cNvSpPr txBox="1"/>
          <p:nvPr/>
        </p:nvSpPr>
        <p:spPr>
          <a:xfrm>
            <a:off x="-55232" y="971368"/>
            <a:ext cx="9199232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DCD6C1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Tension pneumothorax detected via advanced imaging, clinical suspicion, or known traumatic injury to the chest, back, or abdomen, with severe or progressive respiratory distress associated with </a:t>
            </a:r>
            <a:r>
              <a:rPr lang="en-US" b="1" u="sng" dirty="0">
                <a:solidFill>
                  <a:srgbClr val="DCD6C1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at least one or  </a:t>
            </a:r>
          </a:p>
          <a:p>
            <a:pPr marL="457200" marR="0"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u="sng" dirty="0">
                <a:solidFill>
                  <a:srgbClr val="DCD6C1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more of the following signs and symptoms</a:t>
            </a:r>
            <a:r>
              <a:rPr lang="en-US" b="1" u="sng" baseline="30000" dirty="0">
                <a:solidFill>
                  <a:srgbClr val="DCD6C1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3,4</a:t>
            </a:r>
            <a:r>
              <a:rPr lang="en-US" b="1" u="sng" dirty="0">
                <a:solidFill>
                  <a:srgbClr val="DCD6C1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628650" marR="0" lvl="1" indent="-1714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CD6C1"/>
              </a:buClr>
              <a:buSzPct val="5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DCD6C1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Severe or progressive tachypnea</a:t>
            </a:r>
          </a:p>
          <a:p>
            <a:pPr marL="628650" marR="0" lvl="1" indent="-1714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CD6C1"/>
              </a:buClr>
              <a:buSzPct val="5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DCD6C1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Severe or progressive dyspnea</a:t>
            </a:r>
          </a:p>
          <a:p>
            <a:pPr marL="628650" marR="0" lvl="1" indent="-1714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CD6C1"/>
              </a:buClr>
              <a:buSzPct val="5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DCD6C1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Tachycardia</a:t>
            </a:r>
            <a:endParaRPr lang="en-US" b="1" dirty="0">
              <a:solidFill>
                <a:srgbClr val="DCD6C1"/>
              </a:solidFill>
              <a:latin typeface="Nunito Sans" pitchFamily="2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8650" marR="0" lvl="1" indent="-1714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CD6C1"/>
              </a:buClr>
              <a:buSzPct val="5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DCD6C1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SpO</a:t>
            </a:r>
            <a:r>
              <a:rPr lang="en-US" b="1" baseline="-25000" dirty="0">
                <a:solidFill>
                  <a:srgbClr val="DCD6C1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 (Body CS)"/>
              </a:rPr>
              <a:t>2</a:t>
            </a:r>
            <a:r>
              <a:rPr lang="en-US" b="1" dirty="0">
                <a:solidFill>
                  <a:srgbClr val="DCD6C1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 (Body CS)"/>
              </a:rPr>
              <a:t> &lt;</a:t>
            </a:r>
            <a:r>
              <a:rPr lang="en-US" b="1" baseline="-25000" dirty="0">
                <a:solidFill>
                  <a:srgbClr val="DCD6C1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 (Body CS)"/>
              </a:rPr>
              <a:t> </a:t>
            </a:r>
            <a:r>
              <a:rPr lang="en-US" b="1" dirty="0">
                <a:solidFill>
                  <a:srgbClr val="DCD6C1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90%</a:t>
            </a:r>
          </a:p>
          <a:p>
            <a:pPr marL="628650" marR="0" lvl="1" indent="-1714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CD6C1"/>
              </a:buClr>
              <a:buSzPct val="5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DCD6C1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Absent or diminished lung sounds on the affected side</a:t>
            </a:r>
          </a:p>
          <a:p>
            <a:pPr marL="628650" marR="0" lvl="1" indent="-1714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CD6C1"/>
              </a:buClr>
              <a:buSzPct val="5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DCD6C1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Hypotension </a:t>
            </a:r>
            <a:endParaRPr lang="en-US" b="1" dirty="0">
              <a:solidFill>
                <a:srgbClr val="DCD6C1"/>
              </a:solidFill>
              <a:latin typeface="Nunito Sans" pitchFamily="2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8650" marR="0" lvl="1" indent="-1714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CD6C1"/>
              </a:buClr>
              <a:buSzPct val="5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DCD6C1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Persistent loss of consciousness </a:t>
            </a:r>
          </a:p>
          <a:p>
            <a:pPr marL="628650" marR="0" lvl="1" indent="-1714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CD6C1"/>
              </a:buClr>
              <a:buSzPct val="5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DCD6C1"/>
                </a:solidFill>
                <a:effectLst/>
                <a:latin typeface="Nunito Sans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Traumatic cardiac arrest without obviously fatal wounds</a:t>
            </a:r>
          </a:p>
          <a:p>
            <a:endParaRPr lang="en-US" dirty="0">
              <a:solidFill>
                <a:srgbClr val="DCD6C1"/>
              </a:solidFill>
            </a:endParaRPr>
          </a:p>
        </p:txBody>
      </p:sp>
      <p:pic>
        <p:nvPicPr>
          <p:cNvPr id="9" name="Picture 8" descr="A person on a stretcher&#10;&#10;Description automatically generated">
            <a:extLst>
              <a:ext uri="{FF2B5EF4-FFF2-40B4-BE49-F238E27FC236}">
                <a16:creationId xmlns:a16="http://schemas.microsoft.com/office/drawing/2014/main" id="{EE83E1F3-B275-D2B2-D6B8-41030AF18AA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8617" y="1854396"/>
            <a:ext cx="3027306" cy="275324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68217017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9462</TotalTime>
  <Words>1804</Words>
  <Application>Microsoft Office PowerPoint</Application>
  <PresentationFormat>On-screen Show (16:9)</PresentationFormat>
  <Paragraphs>142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BlinkMacSystemFont</vt:lpstr>
      <vt:lpstr>Nunito Sans</vt:lpstr>
      <vt:lpstr>Open Sans</vt:lpstr>
      <vt:lpstr>Times New Roman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John</dc:creator>
  <cp:keywords/>
  <dc:description/>
  <cp:lastModifiedBy>Anita Brown</cp:lastModifiedBy>
  <cp:revision>104</cp:revision>
  <dcterms:modified xsi:type="dcterms:W3CDTF">2025-08-24T14:34:24Z</dcterms:modified>
  <cp:category/>
</cp:coreProperties>
</file>